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1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311" r:id="rId3"/>
    <p:sldId id="269" r:id="rId4"/>
    <p:sldId id="271" r:id="rId5"/>
    <p:sldId id="312" r:id="rId6"/>
    <p:sldId id="313" r:id="rId7"/>
    <p:sldId id="314" r:id="rId8"/>
    <p:sldId id="315" r:id="rId9"/>
    <p:sldId id="316" r:id="rId10"/>
    <p:sldId id="317" r:id="rId11"/>
    <p:sldId id="318" r:id="rId12"/>
    <p:sldId id="319" r:id="rId13"/>
    <p:sldId id="320" r:id="rId14"/>
    <p:sldId id="288" r:id="rId15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2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qy" initials="" lastIdx="0" clrIdx="0"/>
  <p:cmAuthor id="2" name="作者" initials="" lastIdx="0" clrIdx="1"/>
  <p:cmAuthor id="3" name="孙瑞哲" initials="" lastIdx="0" clrIdx="2"/>
  <p:cmAuthor id="4" name="Alicia" initials="A" lastIdx="0" clrIdx="3"/>
  <p:cmAuthor id="5" name="XXH" initials="X" lastIdx="0" clrIdx="4"/>
  <p:cmAuthor id="6" name="Noodles" initials="N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  <a:srgbClr val="5CB6BC"/>
    <a:srgbClr val="8FBFDD"/>
    <a:srgbClr val="0770C0"/>
    <a:srgbClr val="3FA5E1"/>
    <a:srgbClr val="7F7F7F"/>
    <a:srgbClr val="72BFC5"/>
    <a:srgbClr val="5CB9C1"/>
    <a:srgbClr val="93B7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42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ags" Target="tags/tag1.xml" /><Relationship Id="rId3" Type="http://schemas.openxmlformats.org/officeDocument/2006/relationships/slide" Target="slides/slide2.xml" /><Relationship Id="rId21" Type="http://schemas.openxmlformats.org/officeDocument/2006/relationships/viewProps" Target="view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handoutMaster" Target="handoutMasters/handoutMaster1.xml" /><Relationship Id="rId2" Type="http://schemas.openxmlformats.org/officeDocument/2006/relationships/slide" Target="slides/slide1.xml" /><Relationship Id="rId16" Type="http://schemas.openxmlformats.org/officeDocument/2006/relationships/notesMaster" Target="notesMasters/notesMaster1.xml" /><Relationship Id="rId20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tableStyles" Target="tableStyles.xml" /><Relationship Id="rId10" Type="http://schemas.openxmlformats.org/officeDocument/2006/relationships/slide" Target="slides/slide9.xml" /><Relationship Id="rId19" Type="http://schemas.openxmlformats.org/officeDocument/2006/relationships/commentAuthors" Target="commentAuthor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theme" Target="theme/theme1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8" name="组合 7"/>
          <p:cNvGrpSpPr/>
          <p:nvPr userDrawn="1"/>
        </p:nvGrpSpPr>
        <p:grpSpPr>
          <a:xfrm>
            <a:off x="0" y="246341"/>
            <a:ext cx="12192000" cy="714371"/>
            <a:chOff x="-6985" y="373572"/>
            <a:chExt cx="12192000" cy="714371"/>
          </a:xfrm>
        </p:grpSpPr>
        <p:sp>
          <p:nvSpPr>
            <p:cNvPr id="1049498" name="矩形 8"/>
            <p:cNvSpPr/>
            <p:nvPr/>
          </p:nvSpPr>
          <p:spPr>
            <a:xfrm>
              <a:off x="573131" y="373572"/>
              <a:ext cx="11611884" cy="71011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595" dirty="0"/>
            </a:p>
          </p:txBody>
        </p:sp>
        <p:sp>
          <p:nvSpPr>
            <p:cNvPr id="1049499" name="矩形 9"/>
            <p:cNvSpPr/>
            <p:nvPr/>
          </p:nvSpPr>
          <p:spPr>
            <a:xfrm>
              <a:off x="-6985" y="377825"/>
              <a:ext cx="198329" cy="710118"/>
            </a:xfrm>
            <a:prstGeom prst="rect">
              <a:avLst/>
            </a:prstGeom>
            <a:solidFill>
              <a:srgbClr val="3185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595"/>
            </a:p>
          </p:txBody>
        </p:sp>
        <p:sp>
          <p:nvSpPr>
            <p:cNvPr id="1049500" name="矩形 10"/>
            <p:cNvSpPr/>
            <p:nvPr/>
          </p:nvSpPr>
          <p:spPr>
            <a:xfrm>
              <a:off x="283073" y="377825"/>
              <a:ext cx="198329" cy="710118"/>
            </a:xfrm>
            <a:prstGeom prst="rect">
              <a:avLst/>
            </a:prstGeom>
            <a:solidFill>
              <a:srgbClr val="3185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135" b="1" dirty="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 /><Relationship Id="rId3" Type="http://schemas.openxmlformats.org/officeDocument/2006/relationships/tags" Target="../tags/tag4.xml" /><Relationship Id="rId7" Type="http://schemas.openxmlformats.org/officeDocument/2006/relationships/tags" Target="../tags/tag8.xml" /><Relationship Id="rId12" Type="http://schemas.openxmlformats.org/officeDocument/2006/relationships/notesSlide" Target="../notesSlides/notesSlide1.xml" /><Relationship Id="rId2" Type="http://schemas.openxmlformats.org/officeDocument/2006/relationships/tags" Target="../tags/tag3.xml" /><Relationship Id="rId1" Type="http://schemas.openxmlformats.org/officeDocument/2006/relationships/tags" Target="../tags/tag2.xml" /><Relationship Id="rId6" Type="http://schemas.openxmlformats.org/officeDocument/2006/relationships/tags" Target="../tags/tag7.xml" /><Relationship Id="rId11" Type="http://schemas.openxmlformats.org/officeDocument/2006/relationships/slideLayout" Target="../slideLayouts/slideLayout2.xml" /><Relationship Id="rId5" Type="http://schemas.openxmlformats.org/officeDocument/2006/relationships/tags" Target="../tags/tag6.xml" /><Relationship Id="rId10" Type="http://schemas.openxmlformats.org/officeDocument/2006/relationships/tags" Target="../tags/tag11.xml" /><Relationship Id="rId4" Type="http://schemas.openxmlformats.org/officeDocument/2006/relationships/tags" Target="../tags/tag5.xml" /><Relationship Id="rId9" Type="http://schemas.openxmlformats.org/officeDocument/2006/relationships/tags" Target="../tags/tag10.xml" 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208.xml" /><Relationship Id="rId3" Type="http://schemas.openxmlformats.org/officeDocument/2006/relationships/tags" Target="../tags/tag203.xml" /><Relationship Id="rId7" Type="http://schemas.openxmlformats.org/officeDocument/2006/relationships/tags" Target="../tags/tag207.xml" /><Relationship Id="rId2" Type="http://schemas.openxmlformats.org/officeDocument/2006/relationships/tags" Target="../tags/tag202.xml" /><Relationship Id="rId1" Type="http://schemas.openxmlformats.org/officeDocument/2006/relationships/tags" Target="../tags/tag201.xml" /><Relationship Id="rId6" Type="http://schemas.openxmlformats.org/officeDocument/2006/relationships/tags" Target="../tags/tag206.xml" /><Relationship Id="rId11" Type="http://schemas.openxmlformats.org/officeDocument/2006/relationships/slideLayout" Target="../slideLayouts/slideLayout12.xml" /><Relationship Id="rId5" Type="http://schemas.openxmlformats.org/officeDocument/2006/relationships/tags" Target="../tags/tag205.xml" /><Relationship Id="rId10" Type="http://schemas.openxmlformats.org/officeDocument/2006/relationships/tags" Target="../tags/tag210.xml" /><Relationship Id="rId4" Type="http://schemas.openxmlformats.org/officeDocument/2006/relationships/tags" Target="../tags/tag204.xml" /><Relationship Id="rId9" Type="http://schemas.openxmlformats.org/officeDocument/2006/relationships/tags" Target="../tags/tag209.xml" 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 /><Relationship Id="rId13" Type="http://schemas.openxmlformats.org/officeDocument/2006/relationships/tags" Target="../tags/tag223.xml" /><Relationship Id="rId18" Type="http://schemas.openxmlformats.org/officeDocument/2006/relationships/tags" Target="../tags/tag228.xml" /><Relationship Id="rId26" Type="http://schemas.openxmlformats.org/officeDocument/2006/relationships/tags" Target="../tags/tag236.xml" /><Relationship Id="rId3" Type="http://schemas.openxmlformats.org/officeDocument/2006/relationships/tags" Target="../tags/tag213.xml" /><Relationship Id="rId21" Type="http://schemas.openxmlformats.org/officeDocument/2006/relationships/tags" Target="../tags/tag231.xml" /><Relationship Id="rId7" Type="http://schemas.openxmlformats.org/officeDocument/2006/relationships/tags" Target="../tags/tag217.xml" /><Relationship Id="rId12" Type="http://schemas.openxmlformats.org/officeDocument/2006/relationships/tags" Target="../tags/tag222.xml" /><Relationship Id="rId17" Type="http://schemas.openxmlformats.org/officeDocument/2006/relationships/tags" Target="../tags/tag227.xml" /><Relationship Id="rId25" Type="http://schemas.openxmlformats.org/officeDocument/2006/relationships/tags" Target="../tags/tag235.xml" /><Relationship Id="rId2" Type="http://schemas.openxmlformats.org/officeDocument/2006/relationships/tags" Target="../tags/tag212.xml" /><Relationship Id="rId16" Type="http://schemas.openxmlformats.org/officeDocument/2006/relationships/tags" Target="../tags/tag226.xml" /><Relationship Id="rId20" Type="http://schemas.openxmlformats.org/officeDocument/2006/relationships/tags" Target="../tags/tag230.xml" /><Relationship Id="rId29" Type="http://schemas.openxmlformats.org/officeDocument/2006/relationships/image" Target="../media/image5.svg" /><Relationship Id="rId1" Type="http://schemas.openxmlformats.org/officeDocument/2006/relationships/tags" Target="../tags/tag211.xml" /><Relationship Id="rId6" Type="http://schemas.openxmlformats.org/officeDocument/2006/relationships/tags" Target="../tags/tag216.xml" /><Relationship Id="rId11" Type="http://schemas.openxmlformats.org/officeDocument/2006/relationships/tags" Target="../tags/tag221.xml" /><Relationship Id="rId24" Type="http://schemas.openxmlformats.org/officeDocument/2006/relationships/tags" Target="../tags/tag234.xml" /><Relationship Id="rId5" Type="http://schemas.openxmlformats.org/officeDocument/2006/relationships/tags" Target="../tags/tag215.xml" /><Relationship Id="rId15" Type="http://schemas.openxmlformats.org/officeDocument/2006/relationships/tags" Target="../tags/tag225.xml" /><Relationship Id="rId23" Type="http://schemas.openxmlformats.org/officeDocument/2006/relationships/tags" Target="../tags/tag233.xml" /><Relationship Id="rId28" Type="http://schemas.openxmlformats.org/officeDocument/2006/relationships/slideLayout" Target="../slideLayouts/slideLayout12.xml" /><Relationship Id="rId10" Type="http://schemas.openxmlformats.org/officeDocument/2006/relationships/tags" Target="../tags/tag220.xml" /><Relationship Id="rId19" Type="http://schemas.openxmlformats.org/officeDocument/2006/relationships/tags" Target="../tags/tag229.xml" /><Relationship Id="rId31" Type="http://schemas.openxmlformats.org/officeDocument/2006/relationships/image" Target="../media/image2.svg" /><Relationship Id="rId4" Type="http://schemas.openxmlformats.org/officeDocument/2006/relationships/tags" Target="../tags/tag214.xml" /><Relationship Id="rId9" Type="http://schemas.openxmlformats.org/officeDocument/2006/relationships/tags" Target="../tags/tag219.xml" /><Relationship Id="rId14" Type="http://schemas.openxmlformats.org/officeDocument/2006/relationships/tags" Target="../tags/tag224.xml" /><Relationship Id="rId22" Type="http://schemas.openxmlformats.org/officeDocument/2006/relationships/tags" Target="../tags/tag232.xml" /><Relationship Id="rId27" Type="http://schemas.openxmlformats.org/officeDocument/2006/relationships/tags" Target="../tags/tag237.xml" /><Relationship Id="rId30" Type="http://schemas.openxmlformats.org/officeDocument/2006/relationships/image" Target="../media/image1.svg" 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245.xml" /><Relationship Id="rId3" Type="http://schemas.openxmlformats.org/officeDocument/2006/relationships/tags" Target="../tags/tag240.xml" /><Relationship Id="rId7" Type="http://schemas.openxmlformats.org/officeDocument/2006/relationships/tags" Target="../tags/tag244.xml" /><Relationship Id="rId12" Type="http://schemas.openxmlformats.org/officeDocument/2006/relationships/slideLayout" Target="../slideLayouts/slideLayout12.xml" /><Relationship Id="rId2" Type="http://schemas.openxmlformats.org/officeDocument/2006/relationships/tags" Target="../tags/tag239.xml" /><Relationship Id="rId1" Type="http://schemas.openxmlformats.org/officeDocument/2006/relationships/tags" Target="../tags/tag238.xml" /><Relationship Id="rId6" Type="http://schemas.openxmlformats.org/officeDocument/2006/relationships/tags" Target="../tags/tag243.xml" /><Relationship Id="rId11" Type="http://schemas.openxmlformats.org/officeDocument/2006/relationships/tags" Target="../tags/tag248.xml" /><Relationship Id="rId5" Type="http://schemas.openxmlformats.org/officeDocument/2006/relationships/tags" Target="../tags/tag242.xml" /><Relationship Id="rId10" Type="http://schemas.openxmlformats.org/officeDocument/2006/relationships/tags" Target="../tags/tag247.xml" /><Relationship Id="rId4" Type="http://schemas.openxmlformats.org/officeDocument/2006/relationships/tags" Target="../tags/tag241.xml" /><Relationship Id="rId9" Type="http://schemas.openxmlformats.org/officeDocument/2006/relationships/tags" Target="../tags/tag246.xml" 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256.xml" /><Relationship Id="rId13" Type="http://schemas.openxmlformats.org/officeDocument/2006/relationships/tags" Target="../tags/tag261.xml" /><Relationship Id="rId18" Type="http://schemas.openxmlformats.org/officeDocument/2006/relationships/tags" Target="../tags/tag266.xml" /><Relationship Id="rId3" Type="http://schemas.openxmlformats.org/officeDocument/2006/relationships/tags" Target="../tags/tag251.xml" /><Relationship Id="rId21" Type="http://schemas.openxmlformats.org/officeDocument/2006/relationships/tags" Target="../tags/tag269.xml" /><Relationship Id="rId7" Type="http://schemas.openxmlformats.org/officeDocument/2006/relationships/tags" Target="../tags/tag255.xml" /><Relationship Id="rId12" Type="http://schemas.openxmlformats.org/officeDocument/2006/relationships/tags" Target="../tags/tag260.xml" /><Relationship Id="rId17" Type="http://schemas.openxmlformats.org/officeDocument/2006/relationships/tags" Target="../tags/tag265.xml" /><Relationship Id="rId2" Type="http://schemas.openxmlformats.org/officeDocument/2006/relationships/tags" Target="../tags/tag250.xml" /><Relationship Id="rId16" Type="http://schemas.openxmlformats.org/officeDocument/2006/relationships/tags" Target="../tags/tag264.xml" /><Relationship Id="rId20" Type="http://schemas.openxmlformats.org/officeDocument/2006/relationships/tags" Target="../tags/tag268.xml" /><Relationship Id="rId1" Type="http://schemas.openxmlformats.org/officeDocument/2006/relationships/tags" Target="../tags/tag249.xml" /><Relationship Id="rId6" Type="http://schemas.openxmlformats.org/officeDocument/2006/relationships/tags" Target="../tags/tag254.xml" /><Relationship Id="rId11" Type="http://schemas.openxmlformats.org/officeDocument/2006/relationships/tags" Target="../tags/tag259.xml" /><Relationship Id="rId5" Type="http://schemas.openxmlformats.org/officeDocument/2006/relationships/tags" Target="../tags/tag253.xml" /><Relationship Id="rId15" Type="http://schemas.openxmlformats.org/officeDocument/2006/relationships/tags" Target="../tags/tag263.xml" /><Relationship Id="rId10" Type="http://schemas.openxmlformats.org/officeDocument/2006/relationships/tags" Target="../tags/tag258.xml" /><Relationship Id="rId19" Type="http://schemas.openxmlformats.org/officeDocument/2006/relationships/tags" Target="../tags/tag267.xml" /><Relationship Id="rId4" Type="http://schemas.openxmlformats.org/officeDocument/2006/relationships/tags" Target="../tags/tag252.xml" /><Relationship Id="rId9" Type="http://schemas.openxmlformats.org/officeDocument/2006/relationships/tags" Target="../tags/tag257.xml" /><Relationship Id="rId14" Type="http://schemas.openxmlformats.org/officeDocument/2006/relationships/tags" Target="../tags/tag262.xml" /><Relationship Id="rId22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4.xml" 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9.xml" /><Relationship Id="rId13" Type="http://schemas.openxmlformats.org/officeDocument/2006/relationships/tags" Target="../tags/tag24.xml" /><Relationship Id="rId18" Type="http://schemas.openxmlformats.org/officeDocument/2006/relationships/tags" Target="../tags/tag29.xml" /><Relationship Id="rId3" Type="http://schemas.openxmlformats.org/officeDocument/2006/relationships/tags" Target="../tags/tag14.xml" /><Relationship Id="rId7" Type="http://schemas.openxmlformats.org/officeDocument/2006/relationships/tags" Target="../tags/tag18.xml" /><Relationship Id="rId12" Type="http://schemas.openxmlformats.org/officeDocument/2006/relationships/tags" Target="../tags/tag23.xml" /><Relationship Id="rId17" Type="http://schemas.openxmlformats.org/officeDocument/2006/relationships/tags" Target="../tags/tag28.xml" /><Relationship Id="rId2" Type="http://schemas.openxmlformats.org/officeDocument/2006/relationships/tags" Target="../tags/tag13.xml" /><Relationship Id="rId16" Type="http://schemas.openxmlformats.org/officeDocument/2006/relationships/tags" Target="../tags/tag27.xml" /><Relationship Id="rId20" Type="http://schemas.openxmlformats.org/officeDocument/2006/relationships/slideLayout" Target="../slideLayouts/slideLayout2.xml" /><Relationship Id="rId1" Type="http://schemas.openxmlformats.org/officeDocument/2006/relationships/tags" Target="../tags/tag12.xml" /><Relationship Id="rId6" Type="http://schemas.openxmlformats.org/officeDocument/2006/relationships/tags" Target="../tags/tag17.xml" /><Relationship Id="rId11" Type="http://schemas.openxmlformats.org/officeDocument/2006/relationships/tags" Target="../tags/tag22.xml" /><Relationship Id="rId5" Type="http://schemas.openxmlformats.org/officeDocument/2006/relationships/tags" Target="../tags/tag16.xml" /><Relationship Id="rId15" Type="http://schemas.openxmlformats.org/officeDocument/2006/relationships/tags" Target="../tags/tag26.xml" /><Relationship Id="rId10" Type="http://schemas.openxmlformats.org/officeDocument/2006/relationships/tags" Target="../tags/tag21.xml" /><Relationship Id="rId19" Type="http://schemas.openxmlformats.org/officeDocument/2006/relationships/tags" Target="../tags/tag30.xml" /><Relationship Id="rId4" Type="http://schemas.openxmlformats.org/officeDocument/2006/relationships/tags" Target="../tags/tag15.xml" /><Relationship Id="rId9" Type="http://schemas.openxmlformats.org/officeDocument/2006/relationships/tags" Target="../tags/tag20.xml" /><Relationship Id="rId14" Type="http://schemas.openxmlformats.org/officeDocument/2006/relationships/tags" Target="../tags/tag25.xml" 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38.xml" /><Relationship Id="rId13" Type="http://schemas.openxmlformats.org/officeDocument/2006/relationships/tags" Target="../tags/tag43.xml" /><Relationship Id="rId18" Type="http://schemas.openxmlformats.org/officeDocument/2006/relationships/tags" Target="../tags/tag48.xml" /><Relationship Id="rId26" Type="http://schemas.openxmlformats.org/officeDocument/2006/relationships/slideLayout" Target="../slideLayouts/slideLayout2.xml" /><Relationship Id="rId3" Type="http://schemas.openxmlformats.org/officeDocument/2006/relationships/tags" Target="../tags/tag33.xml" /><Relationship Id="rId21" Type="http://schemas.openxmlformats.org/officeDocument/2006/relationships/tags" Target="../tags/tag51.xml" /><Relationship Id="rId7" Type="http://schemas.openxmlformats.org/officeDocument/2006/relationships/tags" Target="../tags/tag37.xml" /><Relationship Id="rId12" Type="http://schemas.openxmlformats.org/officeDocument/2006/relationships/tags" Target="../tags/tag42.xml" /><Relationship Id="rId17" Type="http://schemas.openxmlformats.org/officeDocument/2006/relationships/tags" Target="../tags/tag47.xml" /><Relationship Id="rId25" Type="http://schemas.openxmlformats.org/officeDocument/2006/relationships/tags" Target="../tags/tag55.xml" /><Relationship Id="rId2" Type="http://schemas.openxmlformats.org/officeDocument/2006/relationships/tags" Target="../tags/tag32.xml" /><Relationship Id="rId16" Type="http://schemas.openxmlformats.org/officeDocument/2006/relationships/tags" Target="../tags/tag46.xml" /><Relationship Id="rId20" Type="http://schemas.openxmlformats.org/officeDocument/2006/relationships/tags" Target="../tags/tag50.xml" /><Relationship Id="rId1" Type="http://schemas.openxmlformats.org/officeDocument/2006/relationships/tags" Target="../tags/tag31.xml" /><Relationship Id="rId6" Type="http://schemas.openxmlformats.org/officeDocument/2006/relationships/tags" Target="../tags/tag36.xml" /><Relationship Id="rId11" Type="http://schemas.openxmlformats.org/officeDocument/2006/relationships/tags" Target="../tags/tag41.xml" /><Relationship Id="rId24" Type="http://schemas.openxmlformats.org/officeDocument/2006/relationships/tags" Target="../tags/tag54.xml" /><Relationship Id="rId5" Type="http://schemas.openxmlformats.org/officeDocument/2006/relationships/tags" Target="../tags/tag35.xml" /><Relationship Id="rId15" Type="http://schemas.openxmlformats.org/officeDocument/2006/relationships/tags" Target="../tags/tag45.xml" /><Relationship Id="rId23" Type="http://schemas.openxmlformats.org/officeDocument/2006/relationships/tags" Target="../tags/tag53.xml" /><Relationship Id="rId10" Type="http://schemas.openxmlformats.org/officeDocument/2006/relationships/tags" Target="../tags/tag40.xml" /><Relationship Id="rId19" Type="http://schemas.openxmlformats.org/officeDocument/2006/relationships/tags" Target="../tags/tag49.xml" /><Relationship Id="rId4" Type="http://schemas.openxmlformats.org/officeDocument/2006/relationships/tags" Target="../tags/tag34.xml" /><Relationship Id="rId9" Type="http://schemas.openxmlformats.org/officeDocument/2006/relationships/tags" Target="../tags/tag39.xml" /><Relationship Id="rId14" Type="http://schemas.openxmlformats.org/officeDocument/2006/relationships/tags" Target="../tags/tag44.xml" /><Relationship Id="rId22" Type="http://schemas.openxmlformats.org/officeDocument/2006/relationships/tags" Target="../tags/tag52.xml" 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63.xml" /><Relationship Id="rId13" Type="http://schemas.openxmlformats.org/officeDocument/2006/relationships/tags" Target="../tags/tag68.xml" /><Relationship Id="rId18" Type="http://schemas.openxmlformats.org/officeDocument/2006/relationships/tags" Target="../tags/tag73.xml" /><Relationship Id="rId26" Type="http://schemas.openxmlformats.org/officeDocument/2006/relationships/tags" Target="../tags/tag81.xml" /><Relationship Id="rId3" Type="http://schemas.openxmlformats.org/officeDocument/2006/relationships/tags" Target="../tags/tag58.xml" /><Relationship Id="rId21" Type="http://schemas.openxmlformats.org/officeDocument/2006/relationships/tags" Target="../tags/tag76.xml" /><Relationship Id="rId7" Type="http://schemas.openxmlformats.org/officeDocument/2006/relationships/tags" Target="../tags/tag62.xml" /><Relationship Id="rId12" Type="http://schemas.openxmlformats.org/officeDocument/2006/relationships/tags" Target="../tags/tag67.xml" /><Relationship Id="rId17" Type="http://schemas.openxmlformats.org/officeDocument/2006/relationships/tags" Target="../tags/tag72.xml" /><Relationship Id="rId25" Type="http://schemas.openxmlformats.org/officeDocument/2006/relationships/tags" Target="../tags/tag80.xml" /><Relationship Id="rId33" Type="http://schemas.openxmlformats.org/officeDocument/2006/relationships/image" Target="../media/image2.svg" /><Relationship Id="rId2" Type="http://schemas.openxmlformats.org/officeDocument/2006/relationships/tags" Target="../tags/tag57.xml" /><Relationship Id="rId16" Type="http://schemas.openxmlformats.org/officeDocument/2006/relationships/tags" Target="../tags/tag71.xml" /><Relationship Id="rId20" Type="http://schemas.openxmlformats.org/officeDocument/2006/relationships/tags" Target="../tags/tag75.xml" /><Relationship Id="rId29" Type="http://schemas.openxmlformats.org/officeDocument/2006/relationships/tags" Target="../tags/tag84.xml" /><Relationship Id="rId1" Type="http://schemas.openxmlformats.org/officeDocument/2006/relationships/tags" Target="../tags/tag56.xml" /><Relationship Id="rId6" Type="http://schemas.openxmlformats.org/officeDocument/2006/relationships/tags" Target="../tags/tag61.xml" /><Relationship Id="rId11" Type="http://schemas.openxmlformats.org/officeDocument/2006/relationships/tags" Target="../tags/tag66.xml" /><Relationship Id="rId24" Type="http://schemas.openxmlformats.org/officeDocument/2006/relationships/tags" Target="../tags/tag79.xml" /><Relationship Id="rId32" Type="http://schemas.openxmlformats.org/officeDocument/2006/relationships/image" Target="../media/image1.svg" /><Relationship Id="rId5" Type="http://schemas.openxmlformats.org/officeDocument/2006/relationships/tags" Target="../tags/tag60.xml" /><Relationship Id="rId15" Type="http://schemas.openxmlformats.org/officeDocument/2006/relationships/tags" Target="../tags/tag70.xml" /><Relationship Id="rId23" Type="http://schemas.openxmlformats.org/officeDocument/2006/relationships/tags" Target="../tags/tag78.xml" /><Relationship Id="rId28" Type="http://schemas.openxmlformats.org/officeDocument/2006/relationships/tags" Target="../tags/tag83.xml" /><Relationship Id="rId10" Type="http://schemas.openxmlformats.org/officeDocument/2006/relationships/tags" Target="../tags/tag65.xml" /><Relationship Id="rId19" Type="http://schemas.openxmlformats.org/officeDocument/2006/relationships/tags" Target="../tags/tag74.xml" /><Relationship Id="rId31" Type="http://schemas.openxmlformats.org/officeDocument/2006/relationships/slideLayout" Target="../slideLayouts/slideLayout12.xml" /><Relationship Id="rId4" Type="http://schemas.openxmlformats.org/officeDocument/2006/relationships/tags" Target="../tags/tag59.xml" /><Relationship Id="rId9" Type="http://schemas.openxmlformats.org/officeDocument/2006/relationships/tags" Target="../tags/tag64.xml" /><Relationship Id="rId14" Type="http://schemas.openxmlformats.org/officeDocument/2006/relationships/tags" Target="../tags/tag69.xml" /><Relationship Id="rId22" Type="http://schemas.openxmlformats.org/officeDocument/2006/relationships/tags" Target="../tags/tag77.xml" /><Relationship Id="rId27" Type="http://schemas.openxmlformats.org/officeDocument/2006/relationships/tags" Target="../tags/tag82.xml" /><Relationship Id="rId30" Type="http://schemas.openxmlformats.org/officeDocument/2006/relationships/tags" Target="../tags/tag85.xml" 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 /><Relationship Id="rId13" Type="http://schemas.openxmlformats.org/officeDocument/2006/relationships/tags" Target="../tags/tag98.xml" /><Relationship Id="rId18" Type="http://schemas.openxmlformats.org/officeDocument/2006/relationships/tags" Target="../tags/tag103.xml" /><Relationship Id="rId26" Type="http://schemas.openxmlformats.org/officeDocument/2006/relationships/tags" Target="../tags/tag111.xml" /><Relationship Id="rId3" Type="http://schemas.openxmlformats.org/officeDocument/2006/relationships/tags" Target="../tags/tag88.xml" /><Relationship Id="rId21" Type="http://schemas.openxmlformats.org/officeDocument/2006/relationships/tags" Target="../tags/tag106.xml" /><Relationship Id="rId7" Type="http://schemas.openxmlformats.org/officeDocument/2006/relationships/tags" Target="../tags/tag92.xml" /><Relationship Id="rId12" Type="http://schemas.openxmlformats.org/officeDocument/2006/relationships/tags" Target="../tags/tag97.xml" /><Relationship Id="rId17" Type="http://schemas.openxmlformats.org/officeDocument/2006/relationships/tags" Target="../tags/tag102.xml" /><Relationship Id="rId25" Type="http://schemas.openxmlformats.org/officeDocument/2006/relationships/tags" Target="../tags/tag110.xml" /><Relationship Id="rId33" Type="http://schemas.openxmlformats.org/officeDocument/2006/relationships/image" Target="../media/image4.jpeg" /><Relationship Id="rId2" Type="http://schemas.openxmlformats.org/officeDocument/2006/relationships/tags" Target="../tags/tag87.xml" /><Relationship Id="rId16" Type="http://schemas.openxmlformats.org/officeDocument/2006/relationships/tags" Target="../tags/tag101.xml" /><Relationship Id="rId20" Type="http://schemas.openxmlformats.org/officeDocument/2006/relationships/tags" Target="../tags/tag105.xml" /><Relationship Id="rId29" Type="http://schemas.openxmlformats.org/officeDocument/2006/relationships/tags" Target="../tags/tag114.xml" /><Relationship Id="rId1" Type="http://schemas.openxmlformats.org/officeDocument/2006/relationships/tags" Target="../tags/tag86.xml" /><Relationship Id="rId6" Type="http://schemas.openxmlformats.org/officeDocument/2006/relationships/tags" Target="../tags/tag91.xml" /><Relationship Id="rId11" Type="http://schemas.openxmlformats.org/officeDocument/2006/relationships/tags" Target="../tags/tag96.xml" /><Relationship Id="rId24" Type="http://schemas.openxmlformats.org/officeDocument/2006/relationships/tags" Target="../tags/tag109.xml" /><Relationship Id="rId32" Type="http://schemas.openxmlformats.org/officeDocument/2006/relationships/image" Target="../media/image3.jpeg" /><Relationship Id="rId5" Type="http://schemas.openxmlformats.org/officeDocument/2006/relationships/tags" Target="../tags/tag90.xml" /><Relationship Id="rId15" Type="http://schemas.openxmlformats.org/officeDocument/2006/relationships/tags" Target="../tags/tag100.xml" /><Relationship Id="rId23" Type="http://schemas.openxmlformats.org/officeDocument/2006/relationships/tags" Target="../tags/tag108.xml" /><Relationship Id="rId28" Type="http://schemas.openxmlformats.org/officeDocument/2006/relationships/tags" Target="../tags/tag113.xml" /><Relationship Id="rId10" Type="http://schemas.openxmlformats.org/officeDocument/2006/relationships/tags" Target="../tags/tag95.xml" /><Relationship Id="rId19" Type="http://schemas.openxmlformats.org/officeDocument/2006/relationships/tags" Target="../tags/tag104.xml" /><Relationship Id="rId31" Type="http://schemas.openxmlformats.org/officeDocument/2006/relationships/slideLayout" Target="../slideLayouts/slideLayout12.xml" /><Relationship Id="rId4" Type="http://schemas.openxmlformats.org/officeDocument/2006/relationships/tags" Target="../tags/tag89.xml" /><Relationship Id="rId9" Type="http://schemas.openxmlformats.org/officeDocument/2006/relationships/tags" Target="../tags/tag94.xml" /><Relationship Id="rId14" Type="http://schemas.openxmlformats.org/officeDocument/2006/relationships/tags" Target="../tags/tag99.xml" /><Relationship Id="rId22" Type="http://schemas.openxmlformats.org/officeDocument/2006/relationships/tags" Target="../tags/tag107.xml" /><Relationship Id="rId27" Type="http://schemas.openxmlformats.org/officeDocument/2006/relationships/tags" Target="../tags/tag112.xml" /><Relationship Id="rId30" Type="http://schemas.openxmlformats.org/officeDocument/2006/relationships/tags" Target="../tags/tag115.xml" 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3.xml" /><Relationship Id="rId13" Type="http://schemas.openxmlformats.org/officeDocument/2006/relationships/tags" Target="../tags/tag128.xml" /><Relationship Id="rId18" Type="http://schemas.openxmlformats.org/officeDocument/2006/relationships/tags" Target="../tags/tag133.xml" /><Relationship Id="rId3" Type="http://schemas.openxmlformats.org/officeDocument/2006/relationships/tags" Target="../tags/tag118.xml" /><Relationship Id="rId21" Type="http://schemas.openxmlformats.org/officeDocument/2006/relationships/tags" Target="../tags/tag136.xml" /><Relationship Id="rId7" Type="http://schemas.openxmlformats.org/officeDocument/2006/relationships/tags" Target="../tags/tag122.xml" /><Relationship Id="rId12" Type="http://schemas.openxmlformats.org/officeDocument/2006/relationships/tags" Target="../tags/tag127.xml" /><Relationship Id="rId17" Type="http://schemas.openxmlformats.org/officeDocument/2006/relationships/tags" Target="../tags/tag132.xml" /><Relationship Id="rId2" Type="http://schemas.openxmlformats.org/officeDocument/2006/relationships/tags" Target="../tags/tag117.xml" /><Relationship Id="rId16" Type="http://schemas.openxmlformats.org/officeDocument/2006/relationships/tags" Target="../tags/tag131.xml" /><Relationship Id="rId20" Type="http://schemas.openxmlformats.org/officeDocument/2006/relationships/tags" Target="../tags/tag135.xml" /><Relationship Id="rId1" Type="http://schemas.openxmlformats.org/officeDocument/2006/relationships/tags" Target="../tags/tag116.xml" /><Relationship Id="rId6" Type="http://schemas.openxmlformats.org/officeDocument/2006/relationships/tags" Target="../tags/tag121.xml" /><Relationship Id="rId11" Type="http://schemas.openxmlformats.org/officeDocument/2006/relationships/tags" Target="../tags/tag126.xml" /><Relationship Id="rId5" Type="http://schemas.openxmlformats.org/officeDocument/2006/relationships/tags" Target="../tags/tag120.xml" /><Relationship Id="rId15" Type="http://schemas.openxmlformats.org/officeDocument/2006/relationships/tags" Target="../tags/tag130.xml" /><Relationship Id="rId10" Type="http://schemas.openxmlformats.org/officeDocument/2006/relationships/tags" Target="../tags/tag125.xml" /><Relationship Id="rId19" Type="http://schemas.openxmlformats.org/officeDocument/2006/relationships/tags" Target="../tags/tag134.xml" /><Relationship Id="rId4" Type="http://schemas.openxmlformats.org/officeDocument/2006/relationships/tags" Target="../tags/tag119.xml" /><Relationship Id="rId9" Type="http://schemas.openxmlformats.org/officeDocument/2006/relationships/tags" Target="../tags/tag124.xml" /><Relationship Id="rId14" Type="http://schemas.openxmlformats.org/officeDocument/2006/relationships/tags" Target="../tags/tag129.xml" /><Relationship Id="rId22" Type="http://schemas.openxmlformats.org/officeDocument/2006/relationships/slideLayout" Target="../slideLayouts/slideLayout12.xml" 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44.xml" /><Relationship Id="rId13" Type="http://schemas.openxmlformats.org/officeDocument/2006/relationships/tags" Target="../tags/tag149.xml" /><Relationship Id="rId18" Type="http://schemas.openxmlformats.org/officeDocument/2006/relationships/tags" Target="../tags/tag154.xml" /><Relationship Id="rId26" Type="http://schemas.openxmlformats.org/officeDocument/2006/relationships/tags" Target="../tags/tag162.xml" /><Relationship Id="rId3" Type="http://schemas.openxmlformats.org/officeDocument/2006/relationships/tags" Target="../tags/tag139.xml" /><Relationship Id="rId21" Type="http://schemas.openxmlformats.org/officeDocument/2006/relationships/tags" Target="../tags/tag157.xml" /><Relationship Id="rId7" Type="http://schemas.openxmlformats.org/officeDocument/2006/relationships/tags" Target="../tags/tag143.xml" /><Relationship Id="rId12" Type="http://schemas.openxmlformats.org/officeDocument/2006/relationships/tags" Target="../tags/tag148.xml" /><Relationship Id="rId17" Type="http://schemas.openxmlformats.org/officeDocument/2006/relationships/tags" Target="../tags/tag153.xml" /><Relationship Id="rId25" Type="http://schemas.openxmlformats.org/officeDocument/2006/relationships/tags" Target="../tags/tag161.xml" /><Relationship Id="rId2" Type="http://schemas.openxmlformats.org/officeDocument/2006/relationships/tags" Target="../tags/tag138.xml" /><Relationship Id="rId16" Type="http://schemas.openxmlformats.org/officeDocument/2006/relationships/tags" Target="../tags/tag152.xml" /><Relationship Id="rId20" Type="http://schemas.openxmlformats.org/officeDocument/2006/relationships/tags" Target="../tags/tag156.xml" /><Relationship Id="rId29" Type="http://schemas.openxmlformats.org/officeDocument/2006/relationships/tags" Target="../tags/tag165.xml" /><Relationship Id="rId1" Type="http://schemas.openxmlformats.org/officeDocument/2006/relationships/tags" Target="../tags/tag137.xml" /><Relationship Id="rId6" Type="http://schemas.openxmlformats.org/officeDocument/2006/relationships/tags" Target="../tags/tag142.xml" /><Relationship Id="rId11" Type="http://schemas.openxmlformats.org/officeDocument/2006/relationships/tags" Target="../tags/tag147.xml" /><Relationship Id="rId24" Type="http://schemas.openxmlformats.org/officeDocument/2006/relationships/tags" Target="../tags/tag160.xml" /><Relationship Id="rId5" Type="http://schemas.openxmlformats.org/officeDocument/2006/relationships/tags" Target="../tags/tag141.xml" /><Relationship Id="rId15" Type="http://schemas.openxmlformats.org/officeDocument/2006/relationships/tags" Target="../tags/tag151.xml" /><Relationship Id="rId23" Type="http://schemas.openxmlformats.org/officeDocument/2006/relationships/tags" Target="../tags/tag159.xml" /><Relationship Id="rId28" Type="http://schemas.openxmlformats.org/officeDocument/2006/relationships/tags" Target="../tags/tag164.xml" /><Relationship Id="rId10" Type="http://schemas.openxmlformats.org/officeDocument/2006/relationships/tags" Target="../tags/tag146.xml" /><Relationship Id="rId19" Type="http://schemas.openxmlformats.org/officeDocument/2006/relationships/tags" Target="../tags/tag155.xml" /><Relationship Id="rId4" Type="http://schemas.openxmlformats.org/officeDocument/2006/relationships/tags" Target="../tags/tag140.xml" /><Relationship Id="rId9" Type="http://schemas.openxmlformats.org/officeDocument/2006/relationships/tags" Target="../tags/tag145.xml" /><Relationship Id="rId14" Type="http://schemas.openxmlformats.org/officeDocument/2006/relationships/tags" Target="../tags/tag150.xml" /><Relationship Id="rId22" Type="http://schemas.openxmlformats.org/officeDocument/2006/relationships/tags" Target="../tags/tag158.xml" /><Relationship Id="rId27" Type="http://schemas.openxmlformats.org/officeDocument/2006/relationships/tags" Target="../tags/tag163.xml" /><Relationship Id="rId30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73.xml" /><Relationship Id="rId3" Type="http://schemas.openxmlformats.org/officeDocument/2006/relationships/tags" Target="../tags/tag168.xml" /><Relationship Id="rId7" Type="http://schemas.openxmlformats.org/officeDocument/2006/relationships/tags" Target="../tags/tag172.xml" /><Relationship Id="rId12" Type="http://schemas.openxmlformats.org/officeDocument/2006/relationships/slideLayout" Target="../slideLayouts/slideLayout12.xml" /><Relationship Id="rId2" Type="http://schemas.openxmlformats.org/officeDocument/2006/relationships/tags" Target="../tags/tag167.xml" /><Relationship Id="rId1" Type="http://schemas.openxmlformats.org/officeDocument/2006/relationships/tags" Target="../tags/tag166.xml" /><Relationship Id="rId6" Type="http://schemas.openxmlformats.org/officeDocument/2006/relationships/tags" Target="../tags/tag171.xml" /><Relationship Id="rId11" Type="http://schemas.openxmlformats.org/officeDocument/2006/relationships/tags" Target="../tags/tag176.xml" /><Relationship Id="rId5" Type="http://schemas.openxmlformats.org/officeDocument/2006/relationships/tags" Target="../tags/tag170.xml" /><Relationship Id="rId10" Type="http://schemas.openxmlformats.org/officeDocument/2006/relationships/tags" Target="../tags/tag175.xml" /><Relationship Id="rId4" Type="http://schemas.openxmlformats.org/officeDocument/2006/relationships/tags" Target="../tags/tag169.xml" /><Relationship Id="rId9" Type="http://schemas.openxmlformats.org/officeDocument/2006/relationships/tags" Target="../tags/tag174.xml" 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84.xml" /><Relationship Id="rId13" Type="http://schemas.openxmlformats.org/officeDocument/2006/relationships/tags" Target="../tags/tag189.xml" /><Relationship Id="rId18" Type="http://schemas.openxmlformats.org/officeDocument/2006/relationships/tags" Target="../tags/tag194.xml" /><Relationship Id="rId26" Type="http://schemas.openxmlformats.org/officeDocument/2006/relationships/image" Target="../media/image1.svg" /><Relationship Id="rId3" Type="http://schemas.openxmlformats.org/officeDocument/2006/relationships/tags" Target="../tags/tag179.xml" /><Relationship Id="rId21" Type="http://schemas.openxmlformats.org/officeDocument/2006/relationships/tags" Target="../tags/tag197.xml" /><Relationship Id="rId7" Type="http://schemas.openxmlformats.org/officeDocument/2006/relationships/tags" Target="../tags/tag183.xml" /><Relationship Id="rId12" Type="http://schemas.openxmlformats.org/officeDocument/2006/relationships/tags" Target="../tags/tag188.xml" /><Relationship Id="rId17" Type="http://schemas.openxmlformats.org/officeDocument/2006/relationships/tags" Target="../tags/tag193.xml" /><Relationship Id="rId25" Type="http://schemas.openxmlformats.org/officeDocument/2006/relationships/slideLayout" Target="../slideLayouts/slideLayout12.xml" /><Relationship Id="rId2" Type="http://schemas.openxmlformats.org/officeDocument/2006/relationships/tags" Target="../tags/tag178.xml" /><Relationship Id="rId16" Type="http://schemas.openxmlformats.org/officeDocument/2006/relationships/tags" Target="../tags/tag192.xml" /><Relationship Id="rId20" Type="http://schemas.openxmlformats.org/officeDocument/2006/relationships/tags" Target="../tags/tag196.xml" /><Relationship Id="rId1" Type="http://schemas.openxmlformats.org/officeDocument/2006/relationships/tags" Target="../tags/tag177.xml" /><Relationship Id="rId6" Type="http://schemas.openxmlformats.org/officeDocument/2006/relationships/tags" Target="../tags/tag182.xml" /><Relationship Id="rId11" Type="http://schemas.openxmlformats.org/officeDocument/2006/relationships/tags" Target="../tags/tag187.xml" /><Relationship Id="rId24" Type="http://schemas.openxmlformats.org/officeDocument/2006/relationships/tags" Target="../tags/tag200.xml" /><Relationship Id="rId5" Type="http://schemas.openxmlformats.org/officeDocument/2006/relationships/tags" Target="../tags/tag181.xml" /><Relationship Id="rId15" Type="http://schemas.openxmlformats.org/officeDocument/2006/relationships/tags" Target="../tags/tag191.xml" /><Relationship Id="rId23" Type="http://schemas.openxmlformats.org/officeDocument/2006/relationships/tags" Target="../tags/tag199.xml" /><Relationship Id="rId28" Type="http://schemas.openxmlformats.org/officeDocument/2006/relationships/image" Target="../media/image5.svg" /><Relationship Id="rId10" Type="http://schemas.openxmlformats.org/officeDocument/2006/relationships/tags" Target="../tags/tag186.xml" /><Relationship Id="rId19" Type="http://schemas.openxmlformats.org/officeDocument/2006/relationships/tags" Target="../tags/tag195.xml" /><Relationship Id="rId4" Type="http://schemas.openxmlformats.org/officeDocument/2006/relationships/tags" Target="../tags/tag180.xml" /><Relationship Id="rId9" Type="http://schemas.openxmlformats.org/officeDocument/2006/relationships/tags" Target="../tags/tag185.xml" /><Relationship Id="rId14" Type="http://schemas.openxmlformats.org/officeDocument/2006/relationships/tags" Target="../tags/tag190.xml" /><Relationship Id="rId22" Type="http://schemas.openxmlformats.org/officeDocument/2006/relationships/tags" Target="../tags/tag198.xml" /><Relationship Id="rId27" Type="http://schemas.openxmlformats.org/officeDocument/2006/relationships/image" Target="../media/image2.sv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>
            <p:custDataLst>
              <p:tags r:id="rId2"/>
            </p:custDataLst>
          </p:nvPr>
        </p:nvSpPr>
        <p:spPr>
          <a:xfrm>
            <a:off x="0" y="2513184"/>
            <a:ext cx="12192717" cy="1190023"/>
          </a:xfrm>
          <a:prstGeom prst="rect">
            <a:avLst/>
          </a:prstGeom>
          <a:solidFill>
            <a:srgbClr val="3C8C93"/>
          </a:solidFill>
          <a:ln>
            <a:noFill/>
          </a:ln>
        </p:spPr>
        <p:txBody>
          <a:bodyPr anchor="ctr"/>
          <a:lstStyle/>
          <a:p>
            <a:pPr marL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zh-CN" altLang="en-US" sz="1595" b="0" i="0" u="none" strike="noStrike" kern="1200" spc="0" baseline="0">
              <a:ln>
                <a:noFill/>
              </a:ln>
              <a:solidFill>
                <a:schemeClr val="lt1"/>
              </a:solidFill>
              <a:effectLst/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1944259" y="1405395"/>
            <a:ext cx="8217230" cy="3203418"/>
            <a:chOff x="2275" y="2652"/>
            <a:chExt cx="14647" cy="5196"/>
          </a:xfrm>
        </p:grpSpPr>
        <p:sp>
          <p:nvSpPr>
            <p:cNvPr id="5" name="矩形 4"/>
            <p:cNvSpPr/>
            <p:nvPr>
              <p:custDataLst>
                <p:tags r:id="rId9"/>
              </p:custDataLst>
            </p:nvPr>
          </p:nvSpPr>
          <p:spPr>
            <a:xfrm>
              <a:off x="2275" y="2652"/>
              <a:ext cx="14647" cy="5196"/>
            </a:xfrm>
            <a:prstGeom prst="rect">
              <a:avLst/>
            </a:prstGeom>
            <a:noFill/>
            <a:ln w="12700">
              <a:solidFill>
                <a:srgbClr val="3C8C93"/>
              </a:solidFill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lang="zh-CN" altLang="en-US" sz="1595" b="0" i="0" u="none" strike="noStrike" kern="1200" spc="0" baseline="0">
                <a:ln>
                  <a:noFill/>
                </a:ln>
                <a:solidFill>
                  <a:schemeClr val="lt1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0" name="矩形 9"/>
            <p:cNvSpPr/>
            <p:nvPr>
              <p:custDataLst>
                <p:tags r:id="rId10"/>
              </p:custDataLst>
            </p:nvPr>
          </p:nvSpPr>
          <p:spPr>
            <a:xfrm>
              <a:off x="2913" y="3782"/>
              <a:ext cx="13407" cy="3143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="ctr"/>
            <a:lstStyle/>
            <a:p>
              <a:pPr marL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lang="zh-CN" altLang="en-US" sz="1595" b="0" i="0" u="none" strike="noStrike" kern="1200" spc="0" baseline="0">
                <a:ln>
                  <a:noFill/>
                </a:ln>
                <a:solidFill>
                  <a:schemeClr val="lt1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32" name="副标题 31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903095" y="1918970"/>
            <a:ext cx="8217535" cy="1784350"/>
          </a:xfrm>
        </p:spPr>
        <p:txBody>
          <a:bodyPr>
            <a:noAutofit/>
          </a:bodyPr>
          <a:lstStyle/>
          <a:p>
            <a:pPr marL="0" algn="ctr">
              <a:lnSpc>
                <a:spcPct val="150000"/>
              </a:lnSpc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4800" b="1" spc="0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中国服装协会会长会</a:t>
            </a:r>
          </a:p>
          <a:p>
            <a:pPr marL="0" algn="ctr">
              <a:lnSpc>
                <a:spcPct val="150000"/>
              </a:lnSpc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4800" b="1" spc="0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总结发言</a:t>
            </a:r>
          </a:p>
          <a:p>
            <a:pPr marL="0" algn="ctr">
              <a:lnSpc>
                <a:spcPct val="150000"/>
              </a:lnSpc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sz="4800" b="1" spc="0" dirty="0">
              <a:solidFill>
                <a:srgbClr val="0070C0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4"/>
            </p:custDataLst>
          </p:nvPr>
        </p:nvSpPr>
        <p:spPr>
          <a:xfrm>
            <a:off x="4255135" y="4831715"/>
            <a:ext cx="3487420" cy="100965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lvl="0" indent="0" algn="ctr" defTabSz="9144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altLang="zh-CN" sz="1580" b="1" i="0" strike="noStrike" spc="0" baseline="0">
                <a:ln>
                  <a:noFill/>
                </a:ln>
                <a:solidFill>
                  <a:schemeClr val="dk1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中国纺织工业联合会党委书记、会长</a:t>
            </a:r>
            <a:r>
              <a:rPr lang="en-US" altLang="en-US" sz="1580" b="1" i="0" strike="noStrike" spc="0" baseline="0">
                <a:ln>
                  <a:noFill/>
                </a:ln>
                <a:solidFill>
                  <a:schemeClr val="dk1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 </a:t>
            </a:r>
          </a:p>
          <a:p>
            <a:pPr marL="0" lvl="0" indent="0" algn="ctr" defTabSz="9144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altLang="zh-CN" sz="1580" b="1" i="0" strike="noStrike" spc="0" baseline="0">
                <a:ln>
                  <a:noFill/>
                </a:ln>
                <a:solidFill>
                  <a:schemeClr val="dk1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孙瑞哲</a:t>
            </a:r>
            <a:r>
              <a:rPr lang="en-US" altLang="en-US" sz="1580" b="1" i="0" strike="noStrike" spc="0" baseline="0">
                <a:ln>
                  <a:noFill/>
                </a:ln>
                <a:solidFill>
                  <a:schemeClr val="dk1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</a:t>
            </a:r>
          </a:p>
          <a:p>
            <a:pPr marL="0" lvl="0" indent="0" algn="ctr" defTabSz="9144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en-US" sz="1580" b="1" i="0" strike="noStrike" spc="0" baseline="0">
                <a:ln>
                  <a:noFill/>
                </a:ln>
                <a:solidFill>
                  <a:schemeClr val="dk1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2026</a:t>
            </a:r>
            <a:r>
              <a:rPr lang="zh-CN" altLang="zh-CN" sz="1580" b="1" i="0" strike="noStrike" spc="0" baseline="0">
                <a:ln>
                  <a:noFill/>
                </a:ln>
                <a:solidFill>
                  <a:schemeClr val="dk1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年</a:t>
            </a:r>
            <a:r>
              <a:rPr lang="en-US" altLang="zh-CN" sz="1580" b="1" i="0" strike="noStrike" spc="0" baseline="0">
                <a:ln>
                  <a:noFill/>
                </a:ln>
                <a:solidFill>
                  <a:schemeClr val="dk1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6</a:t>
            </a:r>
            <a:r>
              <a:rPr lang="zh-CN" altLang="zh-CN" sz="1580" b="1" i="0" strike="noStrike" spc="0" baseline="0">
                <a:ln>
                  <a:noFill/>
                </a:ln>
                <a:solidFill>
                  <a:schemeClr val="dk1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月</a:t>
            </a:r>
            <a:r>
              <a:rPr lang="en-US" altLang="zh-CN" sz="1580" b="1" i="0" strike="noStrike" spc="0" baseline="0">
                <a:ln>
                  <a:noFill/>
                </a:ln>
                <a:solidFill>
                  <a:schemeClr val="dk1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25</a:t>
            </a:r>
            <a:r>
              <a:rPr lang="zh-CN" altLang="zh-CN" sz="1580" b="1" i="0" strike="noStrike" spc="0" baseline="0">
                <a:ln>
                  <a:noFill/>
                </a:ln>
                <a:solidFill>
                  <a:schemeClr val="dk1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日</a:t>
            </a:r>
            <a:r>
              <a:rPr lang="en-US" altLang="en-US" sz="1805" b="1" i="0" strike="noStrike" spc="0" baseline="0">
                <a:ln>
                  <a:noFill/>
                </a:ln>
                <a:solidFill>
                  <a:schemeClr val="dk1"/>
                </a:solidFill>
                <a:effectLst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11" name="菱形 10"/>
          <p:cNvSpPr/>
          <p:nvPr>
            <p:custDataLst>
              <p:tags r:id="rId5"/>
            </p:custDataLst>
          </p:nvPr>
        </p:nvSpPr>
        <p:spPr>
          <a:xfrm>
            <a:off x="4104994" y="5164211"/>
            <a:ext cx="177070" cy="177070"/>
          </a:xfrm>
          <a:prstGeom prst="diamond">
            <a:avLst/>
          </a:prstGeom>
          <a:solidFill>
            <a:srgbClr val="1C5191"/>
          </a:solidFill>
          <a:ln>
            <a:noFill/>
          </a:ln>
        </p:spPr>
        <p:txBody>
          <a:bodyPr anchor="ctr"/>
          <a:lstStyle/>
          <a:p>
            <a:pPr marL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zh-CN" altLang="en-US" sz="1595" b="0" i="0" u="none" strike="noStrike" kern="1200" spc="0" baseline="0">
              <a:ln>
                <a:noFill/>
              </a:ln>
              <a:solidFill>
                <a:srgbClr val="870100"/>
              </a:solidFill>
              <a:effectLst/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" name="菱形 11"/>
          <p:cNvSpPr/>
          <p:nvPr>
            <p:custDataLst>
              <p:tags r:id="rId6"/>
            </p:custDataLst>
          </p:nvPr>
        </p:nvSpPr>
        <p:spPr>
          <a:xfrm>
            <a:off x="7664763" y="5164211"/>
            <a:ext cx="177070" cy="177070"/>
          </a:xfrm>
          <a:prstGeom prst="diamond">
            <a:avLst/>
          </a:prstGeom>
          <a:solidFill>
            <a:srgbClr val="1C5191"/>
          </a:solidFill>
          <a:ln>
            <a:noFill/>
          </a:ln>
        </p:spPr>
        <p:txBody>
          <a:bodyPr anchor="ctr"/>
          <a:lstStyle/>
          <a:p>
            <a:pPr marL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zh-CN" altLang="en-US" sz="1595" b="0" i="0" u="none" strike="noStrike" kern="1200" spc="0" baseline="0">
              <a:ln>
                <a:noFill/>
              </a:ln>
              <a:solidFill>
                <a:srgbClr val="870100"/>
              </a:solidFill>
              <a:effectLst/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6" name="菱形 15"/>
          <p:cNvSpPr/>
          <p:nvPr>
            <p:custDataLst>
              <p:tags r:id="rId7"/>
            </p:custDataLst>
          </p:nvPr>
        </p:nvSpPr>
        <p:spPr>
          <a:xfrm>
            <a:off x="3987426" y="5197905"/>
            <a:ext cx="109683" cy="109683"/>
          </a:xfrm>
          <a:prstGeom prst="diamond">
            <a:avLst/>
          </a:prstGeom>
          <a:solidFill>
            <a:srgbClr val="3D6598"/>
          </a:solidFill>
          <a:ln>
            <a:noFill/>
          </a:ln>
        </p:spPr>
        <p:txBody>
          <a:bodyPr anchor="ctr"/>
          <a:lstStyle/>
          <a:p>
            <a:pPr marL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zh-CN" altLang="en-US" sz="1595" b="0" i="0" u="none" strike="noStrike" kern="1200" spc="0" baseline="0">
              <a:ln>
                <a:noFill/>
              </a:ln>
              <a:solidFill>
                <a:srgbClr val="870100"/>
              </a:solidFill>
              <a:effectLst/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7" name="菱形 16"/>
          <p:cNvSpPr/>
          <p:nvPr>
            <p:custDataLst>
              <p:tags r:id="rId8"/>
            </p:custDataLst>
          </p:nvPr>
        </p:nvSpPr>
        <p:spPr>
          <a:xfrm>
            <a:off x="7861188" y="5207224"/>
            <a:ext cx="109683" cy="109683"/>
          </a:xfrm>
          <a:prstGeom prst="diamond">
            <a:avLst/>
          </a:prstGeom>
          <a:solidFill>
            <a:srgbClr val="1C5191"/>
          </a:solidFill>
          <a:ln>
            <a:noFill/>
          </a:ln>
        </p:spPr>
        <p:txBody>
          <a:bodyPr anchor="ctr"/>
          <a:lstStyle/>
          <a:p>
            <a:pPr marL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zh-CN" altLang="en-US" sz="1595" b="0" i="0" u="none" strike="noStrike" kern="1200" spc="0" baseline="0">
              <a:ln>
                <a:noFill/>
              </a:ln>
              <a:solidFill>
                <a:srgbClr val="870100"/>
              </a:solidFill>
              <a:effectLst/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文本框 261"/>
          <p:cNvSpPr txBox="1"/>
          <p:nvPr>
            <p:custDataLst>
              <p:tags r:id="rId1"/>
            </p:custDataLst>
          </p:nvPr>
        </p:nvSpPr>
        <p:spPr>
          <a:xfrm>
            <a:off x="749300" y="383540"/>
            <a:ext cx="11442700" cy="6248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>
              <a:buClrTx/>
              <a:buSzTx/>
              <a:buFontTx/>
            </a:pPr>
            <a:r>
              <a:rPr lang="zh-CN" altLang="en-US" sz="2800" b="1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3.要融入服务经济，树立体验经济思维</a:t>
            </a:r>
          </a:p>
        </p:txBody>
      </p:sp>
      <p:sp>
        <p:nvSpPr>
          <p:cNvPr id="3" name="矩形 2"/>
          <p:cNvSpPr/>
          <p:nvPr/>
        </p:nvSpPr>
        <p:spPr>
          <a:xfrm>
            <a:off x="5934710" y="2630170"/>
            <a:ext cx="837565" cy="2272665"/>
          </a:xfrm>
          <a:prstGeom prst="rect">
            <a:avLst/>
          </a:prstGeom>
          <a:noFill/>
          <a:ln w="19050" cap="flat" cmpd="sng">
            <a:solidFill>
              <a:srgbClr val="007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rtlCol="0" anchor="ctr" anchorCtr="0">
            <a:noAutofit/>
          </a:bodyPr>
          <a:lstStyle/>
          <a:p>
            <a:pPr lv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lang="zh-CN" altLang="en-US" sz="2800" b="1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服</a:t>
            </a:r>
          </a:p>
          <a:p>
            <a:pPr lv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lang="zh-CN" altLang="en-US" sz="2800" b="1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务</a:t>
            </a:r>
          </a:p>
          <a:p>
            <a:pPr lv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lang="zh-CN" altLang="en-US" sz="2800" b="1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经</a:t>
            </a:r>
          </a:p>
          <a:p>
            <a:pPr lv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lang="zh-CN" altLang="en-US" sz="2800" b="1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济</a:t>
            </a:r>
          </a:p>
        </p:txBody>
      </p:sp>
      <p:grpSp>
        <p:nvGrpSpPr>
          <p:cNvPr id="18" name="组合 17"/>
          <p:cNvGrpSpPr/>
          <p:nvPr/>
        </p:nvGrpSpPr>
        <p:grpSpPr>
          <a:xfrm>
            <a:off x="438785" y="1039495"/>
            <a:ext cx="5362575" cy="1783080"/>
            <a:chOff x="1054" y="5147"/>
            <a:chExt cx="3493" cy="742"/>
          </a:xfrm>
        </p:grpSpPr>
        <p:grpSp>
          <p:nvGrpSpPr>
            <p:cNvPr id="8" name="组合 7"/>
            <p:cNvGrpSpPr/>
            <p:nvPr/>
          </p:nvGrpSpPr>
          <p:grpSpPr>
            <a:xfrm>
              <a:off x="1054" y="5147"/>
              <a:ext cx="3493" cy="743"/>
              <a:chOff x="459" y="534"/>
              <a:chExt cx="2571" cy="743"/>
            </a:xfrm>
          </p:grpSpPr>
          <p:sp>
            <p:nvSpPr>
              <p:cNvPr id="14" name="Shape 3"/>
              <p:cNvSpPr/>
              <p:nvPr/>
            </p:nvSpPr>
            <p:spPr>
              <a:xfrm>
                <a:off x="459" y="584"/>
                <a:ext cx="2571" cy="693"/>
              </a:xfrm>
              <a:prstGeom prst="roundRect">
                <a:avLst>
                  <a:gd name="adj" fmla="val 1667"/>
                </a:avLst>
              </a:prstGeom>
              <a:solidFill>
                <a:srgbClr val="F5F5F5"/>
              </a:solidFill>
              <a:ln w="12700">
                <a:solidFill>
                  <a:srgbClr val="EEEEEE"/>
                </a:solidFill>
                <a:prstDash val="soli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Text 4"/>
              <p:cNvSpPr/>
              <p:nvPr/>
            </p:nvSpPr>
            <p:spPr>
              <a:xfrm>
                <a:off x="794" y="534"/>
                <a:ext cx="1666" cy="286"/>
              </a:xfrm>
              <a:prstGeom prst="rect">
                <a:avLst/>
              </a:prstGeom>
              <a:noFill/>
            </p:spPr>
            <p:txBody>
              <a:bodyPr wrap="square" rtlCol="0" anchor="ctr"/>
              <a:lstStyle/>
              <a:p>
                <a:pPr marL="0" indent="0" algn="ctr">
                  <a:buNone/>
                </a:pPr>
                <a:r>
                  <a:rPr lang="zh-CN" altLang="en-US" b="1" dirty="0">
                    <a:solidFill>
                      <a:srgbClr val="0D9488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市场结构分化</a:t>
                </a:r>
              </a:p>
            </p:txBody>
          </p:sp>
        </p:grpSp>
        <p:sp>
          <p:nvSpPr>
            <p:cNvPr id="51" name="文本框 50"/>
            <p:cNvSpPr txBox="1"/>
            <p:nvPr>
              <p:custDataLst>
                <p:tags r:id="rId10"/>
              </p:custDataLst>
            </p:nvPr>
          </p:nvSpPr>
          <p:spPr>
            <a:xfrm>
              <a:off x="1055" y="5400"/>
              <a:ext cx="3493" cy="362"/>
            </a:xfrm>
            <a:prstGeom prst="rect">
              <a:avLst/>
            </a:prstGeom>
            <a:noFill/>
          </p:spPr>
          <p:txBody>
            <a:bodyPr wrap="square" rtlCol="0" anchor="ctr" anchorCtr="0"/>
            <a:lstStyle/>
            <a:p>
              <a:pPr indent="0" algn="l" font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CN" altLang="en-US" sz="1700" b="1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从大众市场到分众市场，</a:t>
              </a:r>
              <a:r>
                <a:rPr lang="zh-CN" altLang="en-US" sz="1700" b="1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大一统的品类叙事</a:t>
              </a:r>
              <a:r>
                <a:rPr lang="zh-CN" altLang="en-US" sz="1700" b="1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转化为</a:t>
              </a:r>
              <a:r>
                <a:rPr lang="zh-CN" altLang="en-US" sz="1700" b="1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更加细致的表达</a:t>
              </a:r>
              <a:r>
                <a:rPr lang="zh-CN" altLang="en-US" sz="1700" b="1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。中国宠物服饰市场规模从2020年的35.8亿元增长至2025年的129.5亿元，增幅近2.6倍。</a:t>
              </a: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440690" y="2910840"/>
            <a:ext cx="5360670" cy="1785620"/>
            <a:chOff x="1054" y="5147"/>
            <a:chExt cx="3493" cy="743"/>
          </a:xfrm>
        </p:grpSpPr>
        <p:grpSp>
          <p:nvGrpSpPr>
            <p:cNvPr id="48" name="组合 47"/>
            <p:cNvGrpSpPr/>
            <p:nvPr/>
          </p:nvGrpSpPr>
          <p:grpSpPr>
            <a:xfrm>
              <a:off x="1054" y="5147"/>
              <a:ext cx="3493" cy="743"/>
              <a:chOff x="459" y="534"/>
              <a:chExt cx="2571" cy="743"/>
            </a:xfrm>
          </p:grpSpPr>
          <p:sp>
            <p:nvSpPr>
              <p:cNvPr id="49" name="Shape 3"/>
              <p:cNvSpPr/>
              <p:nvPr/>
            </p:nvSpPr>
            <p:spPr>
              <a:xfrm>
                <a:off x="459" y="584"/>
                <a:ext cx="2571" cy="693"/>
              </a:xfrm>
              <a:prstGeom prst="roundRect">
                <a:avLst>
                  <a:gd name="adj" fmla="val 1667"/>
                </a:avLst>
              </a:prstGeom>
              <a:solidFill>
                <a:srgbClr val="F5F5F5"/>
              </a:solidFill>
              <a:ln w="12700">
                <a:solidFill>
                  <a:srgbClr val="EEEEEE"/>
                </a:solidFill>
                <a:prstDash val="soli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Text 4"/>
              <p:cNvSpPr/>
              <p:nvPr/>
            </p:nvSpPr>
            <p:spPr>
              <a:xfrm>
                <a:off x="794" y="534"/>
                <a:ext cx="1666" cy="286"/>
              </a:xfrm>
              <a:prstGeom prst="rect">
                <a:avLst/>
              </a:prstGeom>
              <a:noFill/>
            </p:spPr>
            <p:txBody>
              <a:bodyPr wrap="square" rtlCol="0" anchor="ctr"/>
              <a:lstStyle/>
              <a:p>
                <a:pPr marL="0" indent="0" algn="ctr">
                  <a:buNone/>
                </a:pPr>
                <a:r>
                  <a:rPr lang="zh-CN" altLang="en-US" b="1" dirty="0">
                    <a:solidFill>
                      <a:srgbClr val="0D9488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消费需求转向</a:t>
                </a:r>
              </a:p>
            </p:txBody>
          </p:sp>
        </p:grpSp>
        <p:sp>
          <p:nvSpPr>
            <p:cNvPr id="53" name="文本框 52"/>
            <p:cNvSpPr txBox="1"/>
            <p:nvPr>
              <p:custDataLst>
                <p:tags r:id="rId9"/>
              </p:custDataLst>
            </p:nvPr>
          </p:nvSpPr>
          <p:spPr>
            <a:xfrm>
              <a:off x="1054" y="5361"/>
              <a:ext cx="3493" cy="505"/>
            </a:xfrm>
            <a:prstGeom prst="rect">
              <a:avLst/>
            </a:prstGeom>
            <a:noFill/>
          </p:spPr>
          <p:txBody>
            <a:bodyPr wrap="square" rtlCol="0" anchor="ctr" anchorCtr="0"/>
            <a:lstStyle/>
            <a:p>
              <a:pPr indent="0" algn="l" font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CN" altLang="en-US" sz="1700" b="1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从</a:t>
              </a:r>
              <a:r>
                <a:rPr lang="zh-CN" altLang="en-US" sz="1700" b="1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功能满足</a:t>
              </a:r>
              <a:r>
                <a:rPr lang="zh-CN" altLang="en-US" sz="1700" b="1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到</a:t>
              </a:r>
              <a:r>
                <a:rPr lang="zh-CN" altLang="en-US" sz="1700" b="1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意义寻求</a:t>
              </a:r>
              <a:r>
                <a:rPr lang="zh-CN" altLang="en-US" sz="1700" b="1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，</a:t>
              </a:r>
              <a:r>
                <a:rPr lang="zh-CN" altLang="en-US" sz="1700" b="1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健康福祉、情感连接、自我表达</a:t>
              </a:r>
              <a:r>
                <a:rPr lang="zh-CN" altLang="en-US" sz="1700" b="1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正跃升为消费的核心诉求。2029年，中国泛二次元用户规模将达5.7亿人，“谷子经济”市场规模将超过3000亿元。真维斯构建IP矩阵，赋能品牌发展。</a:t>
              </a:r>
              <a:endParaRPr lang="zh-CN" altLang="en-US" sz="17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548005" y="4902974"/>
            <a:ext cx="5256129" cy="1665329"/>
            <a:chOff x="1054" y="5197"/>
            <a:chExt cx="3494" cy="693"/>
          </a:xfrm>
        </p:grpSpPr>
        <p:grpSp>
          <p:nvGrpSpPr>
            <p:cNvPr id="55" name="组合 54"/>
            <p:cNvGrpSpPr/>
            <p:nvPr/>
          </p:nvGrpSpPr>
          <p:grpSpPr>
            <a:xfrm>
              <a:off x="1054" y="5197"/>
              <a:ext cx="3493" cy="693"/>
              <a:chOff x="459" y="584"/>
              <a:chExt cx="2571" cy="693"/>
            </a:xfrm>
          </p:grpSpPr>
          <p:sp>
            <p:nvSpPr>
              <p:cNvPr id="56" name="Shape 3"/>
              <p:cNvSpPr/>
              <p:nvPr/>
            </p:nvSpPr>
            <p:spPr>
              <a:xfrm>
                <a:off x="459" y="584"/>
                <a:ext cx="2571" cy="693"/>
              </a:xfrm>
              <a:prstGeom prst="roundRect">
                <a:avLst>
                  <a:gd name="adj" fmla="val 1667"/>
                </a:avLst>
              </a:prstGeom>
              <a:solidFill>
                <a:srgbClr val="F5F5F5"/>
              </a:solidFill>
              <a:ln w="12700">
                <a:solidFill>
                  <a:srgbClr val="EEEEEE"/>
                </a:solidFill>
                <a:prstDash val="soli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Text 4"/>
              <p:cNvSpPr/>
              <p:nvPr/>
            </p:nvSpPr>
            <p:spPr>
              <a:xfrm>
                <a:off x="794" y="584"/>
                <a:ext cx="1666" cy="286"/>
              </a:xfrm>
              <a:prstGeom prst="rect">
                <a:avLst/>
              </a:prstGeom>
              <a:noFill/>
            </p:spPr>
            <p:txBody>
              <a:bodyPr wrap="square" rtlCol="0" anchor="ctr"/>
              <a:lstStyle/>
              <a:p>
                <a:pPr marL="0" indent="0" algn="ctr">
                  <a:buNone/>
                </a:pPr>
                <a:r>
                  <a:rPr lang="zh-CN" altLang="en-US" b="1" dirty="0">
                    <a:solidFill>
                      <a:srgbClr val="0D9488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消费链接重构</a:t>
                </a:r>
              </a:p>
            </p:txBody>
          </p:sp>
        </p:grpSp>
        <p:sp>
          <p:nvSpPr>
            <p:cNvPr id="58" name="文本框 57"/>
            <p:cNvSpPr txBox="1"/>
            <p:nvPr>
              <p:custDataLst>
                <p:tags r:id="rId8"/>
              </p:custDataLst>
            </p:nvPr>
          </p:nvSpPr>
          <p:spPr>
            <a:xfrm>
              <a:off x="1055" y="5400"/>
              <a:ext cx="3493" cy="362"/>
            </a:xfrm>
            <a:prstGeom prst="rect">
              <a:avLst/>
            </a:prstGeom>
            <a:noFill/>
          </p:spPr>
          <p:txBody>
            <a:bodyPr wrap="square" rtlCol="0" anchor="ctr" anchorCtr="0"/>
            <a:lstStyle/>
            <a:p>
              <a:pPr indent="0" algn="l" font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CN" altLang="en-US" sz="1700" b="1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产品交付</a:t>
              </a:r>
              <a:r>
                <a:rPr lang="zh-CN" altLang="en-US" sz="1700" b="1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正在让位于</a:t>
              </a:r>
              <a:r>
                <a:rPr lang="zh-CN" altLang="en-US" sz="1700" b="1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体验全程</a:t>
              </a:r>
              <a:r>
                <a:rPr lang="zh-CN" altLang="en-US" sz="1700" b="1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。2030年，包括T恤、帽子等在内的音乐周边商品市场规模将达163亿美元。</a:t>
              </a:r>
              <a:endParaRPr lang="zh-CN" altLang="en-US" sz="17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</p:txBody>
        </p:sp>
      </p:grpSp>
      <p:sp>
        <p:nvSpPr>
          <p:cNvPr id="68" name="任意多边形: 形状 26"/>
          <p:cNvSpPr/>
          <p:nvPr>
            <p:custDataLst>
              <p:tags r:id="rId2"/>
            </p:custDataLst>
          </p:nvPr>
        </p:nvSpPr>
        <p:spPr>
          <a:xfrm>
            <a:off x="5531485" y="1159510"/>
            <a:ext cx="2100580" cy="5409565"/>
          </a:xfrm>
          <a:custGeom>
            <a:avLst/>
            <a:gdLst>
              <a:gd name="connsiteX0" fmla="*/ 1084579 w 3172579"/>
              <a:gd name="connsiteY0" fmla="*/ 0 h 4176000"/>
              <a:gd name="connsiteX1" fmla="*/ 3172579 w 3172579"/>
              <a:gd name="connsiteY1" fmla="*/ 2088000 h 4176000"/>
              <a:gd name="connsiteX2" fmla="*/ 1084579 w 3172579"/>
              <a:gd name="connsiteY2" fmla="*/ 4176000 h 4176000"/>
              <a:gd name="connsiteX3" fmla="*/ 89315 w 3172579"/>
              <a:gd name="connsiteY3" fmla="*/ 3923990 h 4176000"/>
              <a:gd name="connsiteX4" fmla="*/ 0 w 3172579"/>
              <a:gd name="connsiteY4" fmla="*/ 3869730 h 4176000"/>
              <a:gd name="connsiteX5" fmla="*/ 0 w 3172579"/>
              <a:gd name="connsiteY5" fmla="*/ 306270 h 4176000"/>
              <a:gd name="connsiteX6" fmla="*/ 89315 w 3172579"/>
              <a:gd name="connsiteY6" fmla="*/ 252010 h 4176000"/>
              <a:gd name="connsiteX7" fmla="*/ 1084579 w 3172579"/>
              <a:gd name="connsiteY7" fmla="*/ 0 h 417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72579" h="4176000">
                <a:moveTo>
                  <a:pt x="1084579" y="0"/>
                </a:moveTo>
                <a:cubicBezTo>
                  <a:pt x="2237750" y="0"/>
                  <a:pt x="3172579" y="934829"/>
                  <a:pt x="3172579" y="2088000"/>
                </a:cubicBezTo>
                <a:cubicBezTo>
                  <a:pt x="3172579" y="3241171"/>
                  <a:pt x="2237750" y="4176000"/>
                  <a:pt x="1084579" y="4176000"/>
                </a:cubicBezTo>
                <a:cubicBezTo>
                  <a:pt x="724213" y="4176000"/>
                  <a:pt x="385170" y="4084708"/>
                  <a:pt x="89315" y="3923990"/>
                </a:cubicBezTo>
                <a:lnTo>
                  <a:pt x="0" y="3869730"/>
                </a:lnTo>
                <a:lnTo>
                  <a:pt x="0" y="306270"/>
                </a:lnTo>
                <a:lnTo>
                  <a:pt x="89315" y="252010"/>
                </a:lnTo>
                <a:cubicBezTo>
                  <a:pt x="385170" y="91292"/>
                  <a:pt x="724213" y="0"/>
                  <a:pt x="1084579" y="0"/>
                </a:cubicBezTo>
                <a:close/>
              </a:path>
            </a:pathLst>
          </a:custGeom>
          <a:noFill/>
          <a:ln w="38100">
            <a:gradFill>
              <a:gsLst>
                <a:gs pos="100000">
                  <a:schemeClr val="tx1">
                    <a:lumMod val="50000"/>
                    <a:lumOff val="50000"/>
                    <a:alpha val="30000"/>
                  </a:schemeClr>
                </a:gs>
                <a:gs pos="15000">
                  <a:srgbClr val="FFFFFF">
                    <a:lumMod val="20000"/>
                    <a:lumOff val="80000"/>
                    <a:alpha val="0"/>
                  </a:srgbClr>
                </a:gs>
              </a:gsLst>
              <a:lin ang="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sz="655">
              <a:solidFill>
                <a:schemeClr val="lt1"/>
              </a:solidFill>
              <a:sym typeface="+mn-ea"/>
            </a:endParaRPr>
          </a:p>
        </p:txBody>
      </p:sp>
      <p:sp>
        <p:nvSpPr>
          <p:cNvPr id="69" name="椭圆 68"/>
          <p:cNvSpPr/>
          <p:nvPr>
            <p:custDataLst>
              <p:tags r:id="rId3"/>
            </p:custDataLst>
          </p:nvPr>
        </p:nvSpPr>
        <p:spPr>
          <a:xfrm>
            <a:off x="6470015" y="1425575"/>
            <a:ext cx="1162050" cy="1091565"/>
          </a:xfrm>
          <a:prstGeom prst="ellipse">
            <a:avLst/>
          </a:prstGeom>
          <a:solidFill>
            <a:schemeClr val="accent5"/>
          </a:solidFill>
          <a:ln>
            <a:gradFill>
              <a:gsLst>
                <a:gs pos="37000">
                  <a:srgbClr val="FFFFFF"/>
                </a:gs>
                <a:gs pos="0">
                  <a:schemeClr val="accent5">
                    <a:lumMod val="20000"/>
                    <a:lumOff val="80000"/>
                    <a:alpha val="100000"/>
                  </a:schemeClr>
                </a:gs>
                <a:gs pos="100000">
                  <a:srgbClr val="FFFFFF"/>
                </a:gs>
                <a:gs pos="71000">
                  <a:schemeClr val="accent5">
                    <a:lumMod val="20000"/>
                    <a:lumOff val="80000"/>
                    <a:alpha val="100000"/>
                  </a:schemeClr>
                </a:gs>
              </a:gsLst>
              <a:lin ang="1578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tIns="16684" bIns="16684" numCol="1" spcCol="0" rtlCol="0" fromWordArt="0" anchor="ctr" anchorCtr="0" forceAA="0" compatLnSpc="1">
            <a:noAutofit/>
          </a:bodyPr>
          <a:lstStyle/>
          <a:p>
            <a:pPr lvl="0"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</a:pPr>
            <a:r>
              <a:rPr lang="zh-CN" altLang="en-US" sz="2800" b="1" dirty="0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产品</a:t>
            </a:r>
          </a:p>
        </p:txBody>
      </p:sp>
      <p:sp>
        <p:nvSpPr>
          <p:cNvPr id="73" name="椭圆 72"/>
          <p:cNvSpPr/>
          <p:nvPr>
            <p:custDataLst>
              <p:tags r:id="rId4"/>
            </p:custDataLst>
          </p:nvPr>
        </p:nvSpPr>
        <p:spPr>
          <a:xfrm>
            <a:off x="7046595" y="3296920"/>
            <a:ext cx="1162050" cy="1091565"/>
          </a:xfrm>
          <a:prstGeom prst="ellipse">
            <a:avLst/>
          </a:prstGeom>
          <a:solidFill>
            <a:schemeClr val="accent5"/>
          </a:solidFill>
          <a:ln>
            <a:gradFill>
              <a:gsLst>
                <a:gs pos="37000">
                  <a:srgbClr val="FFFFFF"/>
                </a:gs>
                <a:gs pos="0">
                  <a:schemeClr val="accent5">
                    <a:lumMod val="20000"/>
                    <a:lumOff val="80000"/>
                    <a:alpha val="100000"/>
                  </a:schemeClr>
                </a:gs>
                <a:gs pos="100000">
                  <a:srgbClr val="FFFFFF"/>
                </a:gs>
                <a:gs pos="71000">
                  <a:schemeClr val="accent5">
                    <a:lumMod val="20000"/>
                    <a:lumOff val="80000"/>
                    <a:alpha val="100000"/>
                  </a:schemeClr>
                </a:gs>
              </a:gsLst>
              <a:lin ang="1578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tIns="16684" bIns="16684" numCol="1" spcCol="0" rtlCol="0" fromWordArt="0" anchor="ctr" anchorCtr="0" forceAA="0" compatLnSpc="1">
            <a:noAutofit/>
          </a:bodyPr>
          <a:lstStyle/>
          <a:p>
            <a:pPr lvl="0"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</a:pPr>
            <a:r>
              <a:rPr lang="zh-CN" altLang="en-US" sz="2800" b="1" dirty="0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服务</a:t>
            </a:r>
          </a:p>
        </p:txBody>
      </p:sp>
      <p:sp>
        <p:nvSpPr>
          <p:cNvPr id="74" name="椭圆 73"/>
          <p:cNvSpPr/>
          <p:nvPr>
            <p:custDataLst>
              <p:tags r:id="rId5"/>
            </p:custDataLst>
          </p:nvPr>
        </p:nvSpPr>
        <p:spPr>
          <a:xfrm>
            <a:off x="6470015" y="5390515"/>
            <a:ext cx="1162050" cy="1091565"/>
          </a:xfrm>
          <a:prstGeom prst="ellipse">
            <a:avLst/>
          </a:prstGeom>
          <a:solidFill>
            <a:schemeClr val="accent5"/>
          </a:solidFill>
          <a:ln>
            <a:gradFill>
              <a:gsLst>
                <a:gs pos="37000">
                  <a:srgbClr val="FFFFFF"/>
                </a:gs>
                <a:gs pos="0">
                  <a:schemeClr val="accent5">
                    <a:lumMod val="20000"/>
                    <a:lumOff val="80000"/>
                    <a:alpha val="100000"/>
                  </a:schemeClr>
                </a:gs>
                <a:gs pos="100000">
                  <a:srgbClr val="FFFFFF"/>
                </a:gs>
                <a:gs pos="71000">
                  <a:schemeClr val="accent5">
                    <a:lumMod val="20000"/>
                    <a:lumOff val="80000"/>
                    <a:alpha val="100000"/>
                  </a:schemeClr>
                </a:gs>
              </a:gsLst>
              <a:lin ang="1578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tIns="16684" bIns="16684" numCol="1" spcCol="0" rtlCol="0" fromWordArt="0" anchor="ctr" anchorCtr="0" forceAA="0" compatLnSpc="1">
            <a:noAutofit/>
          </a:bodyPr>
          <a:lstStyle/>
          <a:p>
            <a:pPr lvl="0"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</a:pPr>
            <a:r>
              <a:rPr lang="zh-CN" altLang="en-US" sz="2800" b="1" dirty="0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场景</a:t>
            </a:r>
          </a:p>
        </p:txBody>
      </p:sp>
      <p:grpSp>
        <p:nvGrpSpPr>
          <p:cNvPr id="75" name="组合 74"/>
          <p:cNvGrpSpPr/>
          <p:nvPr/>
        </p:nvGrpSpPr>
        <p:grpSpPr>
          <a:xfrm>
            <a:off x="8299450" y="1425575"/>
            <a:ext cx="3621807" cy="2414980"/>
            <a:chOff x="1054" y="5147"/>
            <a:chExt cx="3494" cy="743"/>
          </a:xfrm>
        </p:grpSpPr>
        <p:grpSp>
          <p:nvGrpSpPr>
            <p:cNvPr id="76" name="组合 75"/>
            <p:cNvGrpSpPr/>
            <p:nvPr/>
          </p:nvGrpSpPr>
          <p:grpSpPr>
            <a:xfrm>
              <a:off x="1054" y="5147"/>
              <a:ext cx="3493" cy="743"/>
              <a:chOff x="459" y="534"/>
              <a:chExt cx="2571" cy="743"/>
            </a:xfrm>
          </p:grpSpPr>
          <p:sp>
            <p:nvSpPr>
              <p:cNvPr id="77" name="Shape 3"/>
              <p:cNvSpPr/>
              <p:nvPr/>
            </p:nvSpPr>
            <p:spPr>
              <a:xfrm>
                <a:off x="459" y="584"/>
                <a:ext cx="2571" cy="693"/>
              </a:xfrm>
              <a:prstGeom prst="roundRect">
                <a:avLst>
                  <a:gd name="adj" fmla="val 1667"/>
                </a:avLst>
              </a:prstGeom>
              <a:solidFill>
                <a:srgbClr val="F5F5F5"/>
              </a:solidFill>
              <a:ln w="12700">
                <a:solidFill>
                  <a:srgbClr val="EEEEEE"/>
                </a:solidFill>
                <a:prstDash val="soli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Text 4"/>
              <p:cNvSpPr/>
              <p:nvPr/>
            </p:nvSpPr>
            <p:spPr>
              <a:xfrm>
                <a:off x="794" y="534"/>
                <a:ext cx="1666" cy="286"/>
              </a:xfrm>
              <a:prstGeom prst="rect">
                <a:avLst/>
              </a:prstGeom>
              <a:noFill/>
            </p:spPr>
            <p:txBody>
              <a:bodyPr wrap="square" rtlCol="0" anchor="ctr"/>
              <a:lstStyle/>
              <a:p>
                <a:pPr marL="0" indent="0" algn="ctr">
                  <a:buNone/>
                </a:pPr>
                <a:r>
                  <a:rPr lang="zh-CN" altLang="en-US" b="1" dirty="0">
                    <a:solidFill>
                      <a:srgbClr val="0D9488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要文化赋能</a:t>
                </a:r>
              </a:p>
            </p:txBody>
          </p:sp>
        </p:grpSp>
        <p:sp>
          <p:nvSpPr>
            <p:cNvPr id="79" name="文本框 78"/>
            <p:cNvSpPr txBox="1"/>
            <p:nvPr>
              <p:custDataLst>
                <p:tags r:id="rId7"/>
              </p:custDataLst>
            </p:nvPr>
          </p:nvSpPr>
          <p:spPr>
            <a:xfrm>
              <a:off x="1055" y="5400"/>
              <a:ext cx="3493" cy="490"/>
            </a:xfrm>
            <a:prstGeom prst="rect">
              <a:avLst/>
            </a:prstGeom>
            <a:noFill/>
          </p:spPr>
          <p:txBody>
            <a:bodyPr wrap="square" rtlCol="0" anchor="ctr" anchorCtr="0"/>
            <a:lstStyle/>
            <a:p>
              <a:pPr indent="0" algn="l" font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CN" altLang="en-US" sz="1700" b="1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文化决定</a:t>
              </a:r>
              <a:r>
                <a:rPr lang="zh-CN" altLang="en-US" sz="1700" b="1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价格高度</a:t>
              </a:r>
              <a:r>
                <a:rPr lang="zh-CN" altLang="en-US" sz="1700" b="1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。重塑价值。要提升</a:t>
              </a:r>
              <a:r>
                <a:rPr lang="zh-CN" altLang="en-US" sz="1700" b="1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产品传播度</a:t>
              </a:r>
              <a:r>
                <a:rPr lang="zh-CN" altLang="en-US" sz="1700" b="1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，将动漫</a:t>
              </a:r>
              <a:r>
                <a:rPr lang="en-US" altLang="zh-CN" sz="1700" b="1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IP、</a:t>
              </a:r>
              <a:r>
                <a:rPr lang="zh-CN" altLang="en-US" sz="1700" b="1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非遗技艺等融入设计，使服装承载故事、传承传统、体现审美，完成从</a:t>
              </a:r>
              <a:r>
                <a:rPr lang="zh-CN" altLang="en-US" sz="1700" b="1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物理向精神价值</a:t>
              </a:r>
              <a:r>
                <a:rPr lang="zh-CN" altLang="en-US" sz="1700" b="1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的</a:t>
              </a:r>
              <a:r>
                <a:rPr lang="zh-CN" altLang="en-US" sz="1700" b="1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跃迁</a:t>
              </a:r>
              <a:r>
                <a:rPr lang="zh-CN" altLang="en-US" sz="1700" b="1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。</a:t>
              </a:r>
              <a:endParaRPr lang="zh-CN" altLang="en-US" sz="17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  <a:p>
              <a:pPr indent="0" algn="l" font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lang="zh-CN" altLang="en-US" sz="17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</p:txBody>
        </p:sp>
      </p:grpSp>
      <p:grpSp>
        <p:nvGrpSpPr>
          <p:cNvPr id="86" name="组合 85"/>
          <p:cNvGrpSpPr/>
          <p:nvPr/>
        </p:nvGrpSpPr>
        <p:grpSpPr>
          <a:xfrm>
            <a:off x="8244205" y="3839845"/>
            <a:ext cx="3674745" cy="2641751"/>
            <a:chOff x="1054" y="5126"/>
            <a:chExt cx="3545" cy="799"/>
          </a:xfrm>
        </p:grpSpPr>
        <p:grpSp>
          <p:nvGrpSpPr>
            <p:cNvPr id="87" name="组合 86"/>
            <p:cNvGrpSpPr/>
            <p:nvPr/>
          </p:nvGrpSpPr>
          <p:grpSpPr>
            <a:xfrm>
              <a:off x="1054" y="5126"/>
              <a:ext cx="3493" cy="799"/>
              <a:chOff x="459" y="513"/>
              <a:chExt cx="2571" cy="799"/>
            </a:xfrm>
          </p:grpSpPr>
          <p:sp>
            <p:nvSpPr>
              <p:cNvPr id="88" name="Shape 3"/>
              <p:cNvSpPr/>
              <p:nvPr/>
            </p:nvSpPr>
            <p:spPr>
              <a:xfrm>
                <a:off x="459" y="584"/>
                <a:ext cx="2571" cy="728"/>
              </a:xfrm>
              <a:prstGeom prst="roundRect">
                <a:avLst>
                  <a:gd name="adj" fmla="val 1667"/>
                </a:avLst>
              </a:prstGeom>
              <a:solidFill>
                <a:srgbClr val="F5F5F5"/>
              </a:solidFill>
              <a:ln w="12700">
                <a:solidFill>
                  <a:srgbClr val="EEEEEE"/>
                </a:solidFill>
                <a:prstDash val="soli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Text 4"/>
              <p:cNvSpPr/>
              <p:nvPr/>
            </p:nvSpPr>
            <p:spPr>
              <a:xfrm>
                <a:off x="833" y="513"/>
                <a:ext cx="1666" cy="286"/>
              </a:xfrm>
              <a:prstGeom prst="rect">
                <a:avLst/>
              </a:prstGeom>
              <a:noFill/>
            </p:spPr>
            <p:txBody>
              <a:bodyPr wrap="square" rtlCol="0" anchor="ctr"/>
              <a:lstStyle/>
              <a:p>
                <a:pPr marL="0" indent="0" algn="ctr">
                  <a:buNone/>
                </a:pPr>
                <a:r>
                  <a:rPr lang="zh-CN" altLang="en-US" b="1" dirty="0">
                    <a:solidFill>
                      <a:srgbClr val="0D9488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要场景嵌入</a:t>
                </a:r>
              </a:p>
            </p:txBody>
          </p:sp>
        </p:grpSp>
        <p:sp>
          <p:nvSpPr>
            <p:cNvPr id="90" name="文本框 89"/>
            <p:cNvSpPr txBox="1"/>
            <p:nvPr>
              <p:custDataLst>
                <p:tags r:id="rId6"/>
              </p:custDataLst>
            </p:nvPr>
          </p:nvSpPr>
          <p:spPr>
            <a:xfrm>
              <a:off x="1106" y="5323"/>
              <a:ext cx="3493" cy="593"/>
            </a:xfrm>
            <a:prstGeom prst="rect">
              <a:avLst/>
            </a:prstGeom>
            <a:noFill/>
          </p:spPr>
          <p:txBody>
            <a:bodyPr wrap="square" rtlCol="0" anchor="ctr" anchorCtr="0"/>
            <a:lstStyle/>
            <a:p>
              <a:pPr indent="0" algn="l" font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CN" altLang="en-US" sz="1700" b="1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嵌入百业、连接百态，服装与情境共生。行业要</a:t>
              </a:r>
              <a:r>
                <a:rPr lang="zh-CN" altLang="en-US" sz="1700" b="1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善于造物</a:t>
              </a:r>
              <a:r>
                <a:rPr lang="zh-CN" altLang="en-US" sz="1700" b="1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，也要</a:t>
              </a:r>
              <a:r>
                <a:rPr lang="zh-CN" altLang="en-US" sz="1700" b="1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长于造场</a:t>
              </a:r>
              <a:r>
                <a:rPr lang="zh-CN" altLang="en-US" sz="1700" b="1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，通过打造场景，形成新的价值闭环。以</a:t>
              </a:r>
              <a:r>
                <a:rPr lang="zh-CN" altLang="en-US" sz="1700" b="1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参与</a:t>
              </a:r>
              <a:r>
                <a:rPr lang="zh-CN" altLang="en-US" sz="1700" b="1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重构消费动机，以</a:t>
              </a:r>
              <a:r>
                <a:rPr lang="zh-CN" altLang="en-US" sz="1700" b="1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共鸣</a:t>
              </a:r>
              <a:r>
                <a:rPr lang="zh-CN" altLang="en-US" sz="1700" b="1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构建品牌认同，以</a:t>
              </a:r>
              <a:r>
                <a:rPr lang="zh-CN" altLang="en-US" sz="1700" b="1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陪伴</a:t>
              </a:r>
              <a:r>
                <a:rPr lang="zh-CN" altLang="en-US" sz="1700" b="1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增进客户黏性。</a:t>
              </a:r>
              <a:endParaRPr lang="zh-CN" altLang="en-US" sz="17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文本框 261"/>
          <p:cNvSpPr txBox="1"/>
          <p:nvPr>
            <p:custDataLst>
              <p:tags r:id="rId1"/>
            </p:custDataLst>
          </p:nvPr>
        </p:nvSpPr>
        <p:spPr>
          <a:xfrm>
            <a:off x="749300" y="317500"/>
            <a:ext cx="11442700" cy="6248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>
              <a:buClrTx/>
              <a:buSzTx/>
              <a:buFontTx/>
            </a:pPr>
            <a:r>
              <a:rPr lang="zh-CN" altLang="en-US" sz="2800" b="1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4.要融入责任经济，树立共同价值思维</a:t>
            </a:r>
          </a:p>
        </p:txBody>
      </p:sp>
      <p:sp>
        <p:nvSpPr>
          <p:cNvPr id="3" name="矩形 2"/>
          <p:cNvSpPr/>
          <p:nvPr/>
        </p:nvSpPr>
        <p:spPr>
          <a:xfrm>
            <a:off x="2860040" y="1318260"/>
            <a:ext cx="6811645" cy="1063625"/>
          </a:xfrm>
          <a:prstGeom prst="rect">
            <a:avLst/>
          </a:prstGeom>
          <a:noFill/>
          <a:ln w="19050" cap="flat" cmpd="sng">
            <a:solidFill>
              <a:srgbClr val="007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rtlCol="0" anchor="ctr" anchorCtr="0">
            <a:noAutofit/>
          </a:bodyPr>
          <a:lstStyle/>
          <a:p>
            <a:pPr lv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lang="zh-CN" altLang="en-US" sz="1600" b="1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责任经济将过去被边缘化、成本化的环境约束、道德追求、差异需求，改写为产业内生变量，正在打开新增长空间。时尚行业既要塑造外在美，也要涵养内在美，将向善的价值导向转化为向上的产业力量。</a:t>
            </a:r>
          </a:p>
        </p:txBody>
      </p:sp>
      <p:sp>
        <p:nvSpPr>
          <p:cNvPr id="9" name="Shape 3"/>
          <p:cNvSpPr/>
          <p:nvPr/>
        </p:nvSpPr>
        <p:spPr>
          <a:xfrm>
            <a:off x="469900" y="2851785"/>
            <a:ext cx="3531235" cy="3714750"/>
          </a:xfrm>
          <a:prstGeom prst="roundRect">
            <a:avLst>
              <a:gd name="adj" fmla="val 1667"/>
            </a:avLst>
          </a:prstGeom>
          <a:solidFill>
            <a:srgbClr val="F5F5F5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3"/>
          <p:cNvSpPr/>
          <p:nvPr/>
        </p:nvSpPr>
        <p:spPr>
          <a:xfrm>
            <a:off x="4189095" y="2852420"/>
            <a:ext cx="3531235" cy="3714115"/>
          </a:xfrm>
          <a:prstGeom prst="roundRect">
            <a:avLst>
              <a:gd name="adj" fmla="val 1667"/>
            </a:avLst>
          </a:prstGeom>
          <a:solidFill>
            <a:srgbClr val="F5F5F5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3"/>
          <p:cNvSpPr/>
          <p:nvPr/>
        </p:nvSpPr>
        <p:spPr>
          <a:xfrm>
            <a:off x="8069580" y="2895600"/>
            <a:ext cx="3531235" cy="3714115"/>
          </a:xfrm>
          <a:prstGeom prst="roundRect">
            <a:avLst>
              <a:gd name="adj" fmla="val 1667"/>
            </a:avLst>
          </a:prstGeom>
          <a:solidFill>
            <a:srgbClr val="F5F5F5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4"/>
          <p:cNvSpPr/>
          <p:nvPr/>
        </p:nvSpPr>
        <p:spPr>
          <a:xfrm>
            <a:off x="1224915" y="3127375"/>
            <a:ext cx="1657985" cy="34417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zh-CN" altLang="en-US" sz="2800" b="1" dirty="0">
                <a:solidFill>
                  <a:srgbClr val="0D9488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更加真实</a:t>
            </a:r>
          </a:p>
        </p:txBody>
      </p:sp>
      <p:sp>
        <p:nvSpPr>
          <p:cNvPr id="50" name="Text 4"/>
          <p:cNvSpPr/>
          <p:nvPr/>
        </p:nvSpPr>
        <p:spPr>
          <a:xfrm>
            <a:off x="5071110" y="3127375"/>
            <a:ext cx="1767205" cy="34417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zh-CN" altLang="en-US" sz="2800" b="1" dirty="0">
                <a:solidFill>
                  <a:srgbClr val="0D9488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更加系统</a:t>
            </a:r>
          </a:p>
        </p:txBody>
      </p:sp>
      <p:sp>
        <p:nvSpPr>
          <p:cNvPr id="64" name="Text 4"/>
          <p:cNvSpPr/>
          <p:nvPr/>
        </p:nvSpPr>
        <p:spPr>
          <a:xfrm>
            <a:off x="9026525" y="3127375"/>
            <a:ext cx="1767205" cy="34417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zh-CN" altLang="en-US" sz="2800" b="1" dirty="0">
                <a:solidFill>
                  <a:srgbClr val="0D9488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更加经济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9892030" y="1242695"/>
            <a:ext cx="2068830" cy="1273810"/>
            <a:chOff x="13205" y="1612"/>
            <a:chExt cx="5790" cy="1712"/>
          </a:xfrm>
        </p:grpSpPr>
        <p:sp>
          <p:nvSpPr>
            <p:cNvPr id="15" name="Shape 1"/>
            <p:cNvSpPr/>
            <p:nvPr/>
          </p:nvSpPr>
          <p:spPr>
            <a:xfrm>
              <a:off x="13205" y="1910"/>
              <a:ext cx="5790" cy="1414"/>
            </a:xfrm>
            <a:prstGeom prst="rect">
              <a:avLst/>
            </a:prstGeom>
            <a:solidFill>
              <a:srgbClr val="078A88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 2"/>
            <p:cNvSpPr/>
            <p:nvPr/>
          </p:nvSpPr>
          <p:spPr>
            <a:xfrm>
              <a:off x="13205" y="1612"/>
              <a:ext cx="5688" cy="1538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en-US" altLang="zh-CN" sz="1400" b="1" dirty="0">
                  <a:solidFill>
                    <a:srgbClr val="078A88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Unhidden</a:t>
              </a:r>
              <a:r>
                <a:rPr lang="zh-CN" altLang="en-US" sz="1400" b="1" dirty="0">
                  <a:solidFill>
                    <a:srgbClr val="078A88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成为首个加入英国时装协会的适应性时尚（</a:t>
              </a:r>
              <a:r>
                <a:rPr lang="en-US" altLang="zh-CN" sz="1400" b="1" dirty="0">
                  <a:solidFill>
                    <a:srgbClr val="078A88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adaptive fashion）</a:t>
              </a:r>
              <a:r>
                <a:rPr lang="zh-CN" altLang="en-US" sz="1400" b="1" dirty="0">
                  <a:solidFill>
                    <a:srgbClr val="078A88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品牌。</a:t>
              </a: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410246" y="1243965"/>
            <a:ext cx="2322163" cy="1322070"/>
            <a:chOff x="12855" y="1612"/>
            <a:chExt cx="6499" cy="1712"/>
          </a:xfrm>
        </p:grpSpPr>
        <p:sp>
          <p:nvSpPr>
            <p:cNvPr id="7" name="Shape 1"/>
            <p:cNvSpPr/>
            <p:nvPr/>
          </p:nvSpPr>
          <p:spPr>
            <a:xfrm>
              <a:off x="13205" y="1910"/>
              <a:ext cx="5790" cy="1414"/>
            </a:xfrm>
            <a:prstGeom prst="rect">
              <a:avLst/>
            </a:prstGeom>
            <a:solidFill>
              <a:srgbClr val="078A88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2"/>
            <p:cNvSpPr/>
            <p:nvPr/>
          </p:nvSpPr>
          <p:spPr>
            <a:xfrm>
              <a:off x="12855" y="1612"/>
              <a:ext cx="6499" cy="1538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 anchor="ctr"/>
            <a:lstStyle/>
            <a:p>
              <a:pPr marL="0" indent="0">
                <a:buNone/>
              </a:pPr>
              <a:endParaRPr lang="zh-CN" altLang="en-US" sz="1600" b="1" dirty="0">
                <a:solidFill>
                  <a:srgbClr val="078A88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  <a:p>
              <a:pPr marL="0" indent="0">
                <a:buNone/>
              </a:pPr>
              <a:r>
                <a:rPr lang="zh-CN" altLang="en-US" sz="1300" b="1" dirty="0">
                  <a:solidFill>
                    <a:srgbClr val="078A88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全球绿色经济年市场规模突破5万亿美元。</a:t>
              </a:r>
            </a:p>
            <a:p>
              <a:pPr marL="0" indent="0">
                <a:buNone/>
              </a:pPr>
              <a:r>
                <a:rPr lang="zh-CN" altLang="en-US" sz="1300" b="1" dirty="0">
                  <a:solidFill>
                    <a:srgbClr val="078A88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将特殊需求转化为通用设计的适应性时装市场规模，预计在2026年达到4000亿美元。</a:t>
              </a:r>
            </a:p>
            <a:p>
              <a:pPr marL="0" indent="0">
                <a:buNone/>
              </a:pPr>
              <a:endParaRPr lang="zh-CN" altLang="en-US" sz="1300" b="1" dirty="0">
                <a:solidFill>
                  <a:srgbClr val="078A88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216" name="组合 215"/>
          <p:cNvGrpSpPr/>
          <p:nvPr/>
        </p:nvGrpSpPr>
        <p:grpSpPr>
          <a:xfrm>
            <a:off x="615950" y="3773170"/>
            <a:ext cx="1849755" cy="1178560"/>
            <a:chOff x="3365" y="4381"/>
            <a:chExt cx="3472" cy="1474"/>
          </a:xfrm>
        </p:grpSpPr>
        <p:grpSp>
          <p:nvGrpSpPr>
            <p:cNvPr id="217" name="组合 216"/>
            <p:cNvGrpSpPr/>
            <p:nvPr/>
          </p:nvGrpSpPr>
          <p:grpSpPr>
            <a:xfrm>
              <a:off x="4111" y="4381"/>
              <a:ext cx="1896" cy="723"/>
              <a:chOff x="10817" y="8686"/>
              <a:chExt cx="2449" cy="1301"/>
            </a:xfrm>
          </p:grpSpPr>
          <p:grpSp>
            <p:nvGrpSpPr>
              <p:cNvPr id="218" name="组合 217"/>
              <p:cNvGrpSpPr/>
              <p:nvPr/>
            </p:nvGrpSpPr>
            <p:grpSpPr>
              <a:xfrm>
                <a:off x="10817" y="8686"/>
                <a:ext cx="2449" cy="1292"/>
                <a:chOff x="845" y="5932"/>
                <a:chExt cx="1140" cy="1916"/>
              </a:xfrm>
            </p:grpSpPr>
            <p:sp>
              <p:nvSpPr>
                <p:cNvPr id="219" name="Freeform 37"/>
                <p:cNvSpPr/>
                <p:nvPr>
                  <p:custDataLst>
                    <p:tags r:id="rId26"/>
                  </p:custDataLst>
                </p:nvPr>
              </p:nvSpPr>
              <p:spPr bwMode="auto">
                <a:xfrm>
                  <a:off x="855" y="6008"/>
                  <a:ext cx="1130" cy="1840"/>
                </a:xfrm>
                <a:custGeom>
                  <a:avLst/>
                  <a:gdLst>
                    <a:gd name="T0" fmla="*/ 0 w 1113"/>
                    <a:gd name="T1" fmla="*/ 743 h 909"/>
                    <a:gd name="T2" fmla="*/ 556 w 1113"/>
                    <a:gd name="T3" fmla="*/ 909 h 909"/>
                    <a:gd name="T4" fmla="*/ 1113 w 1113"/>
                    <a:gd name="T5" fmla="*/ 743 h 909"/>
                    <a:gd name="T6" fmla="*/ 1113 w 1113"/>
                    <a:gd name="T7" fmla="*/ 0 h 909"/>
                    <a:gd name="T8" fmla="*/ 556 w 1113"/>
                    <a:gd name="T9" fmla="*/ 166 h 909"/>
                    <a:gd name="T10" fmla="*/ 0 w 1113"/>
                    <a:gd name="T11" fmla="*/ 0 h 909"/>
                    <a:gd name="T12" fmla="*/ 0 w 1113"/>
                    <a:gd name="T13" fmla="*/ 743 h 9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13" h="909">
                      <a:moveTo>
                        <a:pt x="0" y="743"/>
                      </a:moveTo>
                      <a:lnTo>
                        <a:pt x="556" y="909"/>
                      </a:lnTo>
                      <a:lnTo>
                        <a:pt x="1113" y="743"/>
                      </a:lnTo>
                      <a:lnTo>
                        <a:pt x="1113" y="0"/>
                      </a:lnTo>
                      <a:lnTo>
                        <a:pt x="556" y="166"/>
                      </a:lnTo>
                      <a:lnTo>
                        <a:pt x="0" y="0"/>
                      </a:lnTo>
                      <a:lnTo>
                        <a:pt x="0" y="743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3B3E4D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3B3E4D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>
                    <a:lnSpc>
                      <a:spcPct val="120000"/>
                    </a:lnSpc>
                  </a:pPr>
                  <a:endParaRPr lang="zh-CN" altLang="en-US" sz="1800">
                    <a:solidFill>
                      <a:srgbClr val="000000"/>
                    </a:solidFill>
                    <a:latin typeface="Arial" panose="020B0604020202020204" pitchFamily="34" charset="0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220" name="Freeform 18"/>
                <p:cNvSpPr>
                  <a:spLocks noEditPoints="1"/>
                </p:cNvSpPr>
                <p:nvPr>
                  <p:custDataLst>
                    <p:tags r:id="rId27"/>
                  </p:custDataLst>
                </p:nvPr>
              </p:nvSpPr>
              <p:spPr bwMode="auto">
                <a:xfrm>
                  <a:off x="845" y="5932"/>
                  <a:ext cx="1130" cy="181"/>
                </a:xfrm>
                <a:custGeom>
                  <a:avLst/>
                  <a:gdLst>
                    <a:gd name="T0" fmla="*/ 220 w 1113"/>
                    <a:gd name="T1" fmla="*/ 0 h 129"/>
                    <a:gd name="T2" fmla="*/ 0 w 1113"/>
                    <a:gd name="T3" fmla="*/ 64 h 129"/>
                    <a:gd name="T4" fmla="*/ 220 w 1113"/>
                    <a:gd name="T5" fmla="*/ 129 h 129"/>
                    <a:gd name="T6" fmla="*/ 220 w 1113"/>
                    <a:gd name="T7" fmla="*/ 0 h 129"/>
                    <a:gd name="T8" fmla="*/ 893 w 1113"/>
                    <a:gd name="T9" fmla="*/ 0 h 129"/>
                    <a:gd name="T10" fmla="*/ 893 w 1113"/>
                    <a:gd name="T11" fmla="*/ 129 h 129"/>
                    <a:gd name="T12" fmla="*/ 1113 w 1113"/>
                    <a:gd name="T13" fmla="*/ 64 h 129"/>
                    <a:gd name="T14" fmla="*/ 893 w 1113"/>
                    <a:gd name="T15" fmla="*/ 0 h 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113" h="129">
                      <a:moveTo>
                        <a:pt x="220" y="0"/>
                      </a:moveTo>
                      <a:lnTo>
                        <a:pt x="0" y="64"/>
                      </a:lnTo>
                      <a:lnTo>
                        <a:pt x="220" y="129"/>
                      </a:lnTo>
                      <a:lnTo>
                        <a:pt x="220" y="0"/>
                      </a:lnTo>
                      <a:moveTo>
                        <a:pt x="893" y="0"/>
                      </a:moveTo>
                      <a:lnTo>
                        <a:pt x="893" y="129"/>
                      </a:lnTo>
                      <a:lnTo>
                        <a:pt x="1113" y="64"/>
                      </a:lnTo>
                      <a:lnTo>
                        <a:pt x="893" y="0"/>
                      </a:lnTo>
                    </a:path>
                  </a:pathLst>
                </a:custGeom>
                <a:solidFill>
                  <a:srgbClr val="3B3E4D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>
                    <a:lnSpc>
                      <a:spcPct val="120000"/>
                    </a:lnSpc>
                  </a:pPr>
                  <a:endParaRPr lang="zh-CN" altLang="en-US" sz="1800">
                    <a:solidFill>
                      <a:srgbClr val="000000"/>
                    </a:solidFill>
                    <a:latin typeface="Arial" panose="020B0604020202020204" pitchFamily="34" charset="0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endParaRPr>
                </a:p>
              </p:txBody>
            </p:sp>
          </p:grpSp>
          <p:sp>
            <p:nvSpPr>
              <p:cNvPr id="221" name="文本框 220"/>
              <p:cNvSpPr txBox="1"/>
              <p:nvPr/>
            </p:nvSpPr>
            <p:spPr>
              <a:xfrm>
                <a:off x="10836" y="8959"/>
                <a:ext cx="2409" cy="1028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lstStyle/>
              <a:p>
                <a:pPr lvl="0" algn="ctr">
                  <a:buClrTx/>
                  <a:buSzTx/>
                  <a:buFontTx/>
                </a:pPr>
                <a:r>
                  <a:rPr lang="zh-CN" altLang="en-US" b="1" noProof="0" dirty="0">
                    <a:latin typeface="Arial" panose="020B0604020202020204" pitchFamily="34" charset="0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rPr>
                  <a:t>可追溯</a:t>
                </a:r>
              </a:p>
            </p:txBody>
          </p:sp>
        </p:grpSp>
        <p:grpSp>
          <p:nvGrpSpPr>
            <p:cNvPr id="222" name="组合 221"/>
            <p:cNvGrpSpPr/>
            <p:nvPr/>
          </p:nvGrpSpPr>
          <p:grpSpPr>
            <a:xfrm>
              <a:off x="3365" y="5071"/>
              <a:ext cx="1760" cy="781"/>
              <a:chOff x="10817" y="8686"/>
              <a:chExt cx="2490" cy="1405"/>
            </a:xfrm>
          </p:grpSpPr>
          <p:grpSp>
            <p:nvGrpSpPr>
              <p:cNvPr id="223" name="组合 222"/>
              <p:cNvGrpSpPr/>
              <p:nvPr/>
            </p:nvGrpSpPr>
            <p:grpSpPr>
              <a:xfrm>
                <a:off x="10817" y="8686"/>
                <a:ext cx="2449" cy="1405"/>
                <a:chOff x="845" y="5932"/>
                <a:chExt cx="1140" cy="2084"/>
              </a:xfrm>
            </p:grpSpPr>
            <p:sp>
              <p:nvSpPr>
                <p:cNvPr id="21" name="Freeform 37"/>
                <p:cNvSpPr/>
                <p:nvPr>
                  <p:custDataLst>
                    <p:tags r:id="rId24"/>
                  </p:custDataLst>
                </p:nvPr>
              </p:nvSpPr>
              <p:spPr bwMode="auto">
                <a:xfrm>
                  <a:off x="855" y="6008"/>
                  <a:ext cx="1130" cy="2008"/>
                </a:xfrm>
                <a:custGeom>
                  <a:avLst/>
                  <a:gdLst>
                    <a:gd name="T0" fmla="*/ 0 w 1113"/>
                    <a:gd name="T1" fmla="*/ 743 h 909"/>
                    <a:gd name="T2" fmla="*/ 556 w 1113"/>
                    <a:gd name="T3" fmla="*/ 909 h 909"/>
                    <a:gd name="T4" fmla="*/ 1113 w 1113"/>
                    <a:gd name="T5" fmla="*/ 743 h 909"/>
                    <a:gd name="T6" fmla="*/ 1113 w 1113"/>
                    <a:gd name="T7" fmla="*/ 0 h 909"/>
                    <a:gd name="T8" fmla="*/ 556 w 1113"/>
                    <a:gd name="T9" fmla="*/ 166 h 909"/>
                    <a:gd name="T10" fmla="*/ 0 w 1113"/>
                    <a:gd name="T11" fmla="*/ 0 h 909"/>
                    <a:gd name="T12" fmla="*/ 0 w 1113"/>
                    <a:gd name="T13" fmla="*/ 743 h 9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13" h="909">
                      <a:moveTo>
                        <a:pt x="0" y="743"/>
                      </a:moveTo>
                      <a:lnTo>
                        <a:pt x="556" y="909"/>
                      </a:lnTo>
                      <a:lnTo>
                        <a:pt x="1113" y="743"/>
                      </a:lnTo>
                      <a:lnTo>
                        <a:pt x="1113" y="0"/>
                      </a:lnTo>
                      <a:lnTo>
                        <a:pt x="556" y="166"/>
                      </a:lnTo>
                      <a:lnTo>
                        <a:pt x="0" y="0"/>
                      </a:lnTo>
                      <a:lnTo>
                        <a:pt x="0" y="743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3B3E4D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3B3E4D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>
                    <a:lnSpc>
                      <a:spcPct val="120000"/>
                    </a:lnSpc>
                  </a:pPr>
                  <a:endParaRPr lang="zh-CN" altLang="en-US" sz="1800">
                    <a:solidFill>
                      <a:srgbClr val="000000"/>
                    </a:solidFill>
                    <a:latin typeface="Arial" panose="020B0604020202020204" pitchFamily="34" charset="0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225" name="Freeform 18"/>
                <p:cNvSpPr>
                  <a:spLocks noEditPoints="1"/>
                </p:cNvSpPr>
                <p:nvPr>
                  <p:custDataLst>
                    <p:tags r:id="rId25"/>
                  </p:custDataLst>
                </p:nvPr>
              </p:nvSpPr>
              <p:spPr bwMode="auto">
                <a:xfrm>
                  <a:off x="845" y="5932"/>
                  <a:ext cx="1130" cy="181"/>
                </a:xfrm>
                <a:custGeom>
                  <a:avLst/>
                  <a:gdLst>
                    <a:gd name="T0" fmla="*/ 220 w 1113"/>
                    <a:gd name="T1" fmla="*/ 0 h 129"/>
                    <a:gd name="T2" fmla="*/ 0 w 1113"/>
                    <a:gd name="T3" fmla="*/ 64 h 129"/>
                    <a:gd name="T4" fmla="*/ 220 w 1113"/>
                    <a:gd name="T5" fmla="*/ 129 h 129"/>
                    <a:gd name="T6" fmla="*/ 220 w 1113"/>
                    <a:gd name="T7" fmla="*/ 0 h 129"/>
                    <a:gd name="T8" fmla="*/ 893 w 1113"/>
                    <a:gd name="T9" fmla="*/ 0 h 129"/>
                    <a:gd name="T10" fmla="*/ 893 w 1113"/>
                    <a:gd name="T11" fmla="*/ 129 h 129"/>
                    <a:gd name="T12" fmla="*/ 1113 w 1113"/>
                    <a:gd name="T13" fmla="*/ 64 h 129"/>
                    <a:gd name="T14" fmla="*/ 893 w 1113"/>
                    <a:gd name="T15" fmla="*/ 0 h 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113" h="129">
                      <a:moveTo>
                        <a:pt x="220" y="0"/>
                      </a:moveTo>
                      <a:lnTo>
                        <a:pt x="0" y="64"/>
                      </a:lnTo>
                      <a:lnTo>
                        <a:pt x="220" y="129"/>
                      </a:lnTo>
                      <a:lnTo>
                        <a:pt x="220" y="0"/>
                      </a:lnTo>
                      <a:moveTo>
                        <a:pt x="893" y="0"/>
                      </a:moveTo>
                      <a:lnTo>
                        <a:pt x="893" y="129"/>
                      </a:lnTo>
                      <a:lnTo>
                        <a:pt x="1113" y="64"/>
                      </a:lnTo>
                      <a:lnTo>
                        <a:pt x="893" y="0"/>
                      </a:lnTo>
                    </a:path>
                  </a:pathLst>
                </a:custGeom>
                <a:solidFill>
                  <a:srgbClr val="3B3E4D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>
                    <a:lnSpc>
                      <a:spcPct val="120000"/>
                    </a:lnSpc>
                  </a:pPr>
                  <a:endParaRPr lang="zh-CN" altLang="en-US" sz="1800">
                    <a:solidFill>
                      <a:srgbClr val="000000"/>
                    </a:solidFill>
                    <a:latin typeface="Arial" panose="020B0604020202020204" pitchFamily="34" charset="0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endParaRPr>
                </a:p>
              </p:txBody>
            </p:sp>
          </p:grpSp>
          <p:sp>
            <p:nvSpPr>
              <p:cNvPr id="226" name="文本框 225"/>
              <p:cNvSpPr txBox="1"/>
              <p:nvPr/>
            </p:nvSpPr>
            <p:spPr>
              <a:xfrm>
                <a:off x="10898" y="9011"/>
                <a:ext cx="2409" cy="804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lstStyle/>
              <a:p>
                <a:pPr lvl="0" algn="ctr">
                  <a:buClrTx/>
                  <a:buSzTx/>
                  <a:buFontTx/>
                </a:pPr>
                <a:r>
                  <a:rPr lang="zh-CN" altLang="en-US" b="1" noProof="0" dirty="0">
                    <a:latin typeface="Arial" panose="020B0604020202020204" pitchFamily="34" charset="0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rPr>
                  <a:t>可核查</a:t>
                </a:r>
              </a:p>
            </p:txBody>
          </p:sp>
        </p:grpSp>
        <p:grpSp>
          <p:nvGrpSpPr>
            <p:cNvPr id="227" name="组合 226"/>
            <p:cNvGrpSpPr/>
            <p:nvPr/>
          </p:nvGrpSpPr>
          <p:grpSpPr>
            <a:xfrm>
              <a:off x="5021" y="5091"/>
              <a:ext cx="1816" cy="764"/>
              <a:chOff x="10684" y="8686"/>
              <a:chExt cx="2691" cy="1375"/>
            </a:xfrm>
          </p:grpSpPr>
          <p:grpSp>
            <p:nvGrpSpPr>
              <p:cNvPr id="228" name="组合 227"/>
              <p:cNvGrpSpPr/>
              <p:nvPr/>
            </p:nvGrpSpPr>
            <p:grpSpPr>
              <a:xfrm>
                <a:off x="10817" y="8686"/>
                <a:ext cx="2449" cy="1375"/>
                <a:chOff x="845" y="5932"/>
                <a:chExt cx="1140" cy="2039"/>
              </a:xfrm>
            </p:grpSpPr>
            <p:sp>
              <p:nvSpPr>
                <p:cNvPr id="229" name="Freeform 37"/>
                <p:cNvSpPr/>
                <p:nvPr>
                  <p:custDataLst>
                    <p:tags r:id="rId22"/>
                  </p:custDataLst>
                </p:nvPr>
              </p:nvSpPr>
              <p:spPr bwMode="auto">
                <a:xfrm>
                  <a:off x="855" y="6008"/>
                  <a:ext cx="1130" cy="1963"/>
                </a:xfrm>
                <a:custGeom>
                  <a:avLst/>
                  <a:gdLst>
                    <a:gd name="T0" fmla="*/ 0 w 1113"/>
                    <a:gd name="T1" fmla="*/ 743 h 909"/>
                    <a:gd name="T2" fmla="*/ 556 w 1113"/>
                    <a:gd name="T3" fmla="*/ 909 h 909"/>
                    <a:gd name="T4" fmla="*/ 1113 w 1113"/>
                    <a:gd name="T5" fmla="*/ 743 h 909"/>
                    <a:gd name="T6" fmla="*/ 1113 w 1113"/>
                    <a:gd name="T7" fmla="*/ 0 h 909"/>
                    <a:gd name="T8" fmla="*/ 556 w 1113"/>
                    <a:gd name="T9" fmla="*/ 166 h 909"/>
                    <a:gd name="T10" fmla="*/ 0 w 1113"/>
                    <a:gd name="T11" fmla="*/ 0 h 909"/>
                    <a:gd name="T12" fmla="*/ 0 w 1113"/>
                    <a:gd name="T13" fmla="*/ 743 h 9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13" h="909">
                      <a:moveTo>
                        <a:pt x="0" y="743"/>
                      </a:moveTo>
                      <a:lnTo>
                        <a:pt x="556" y="909"/>
                      </a:lnTo>
                      <a:lnTo>
                        <a:pt x="1113" y="743"/>
                      </a:lnTo>
                      <a:lnTo>
                        <a:pt x="1113" y="0"/>
                      </a:lnTo>
                      <a:lnTo>
                        <a:pt x="556" y="166"/>
                      </a:lnTo>
                      <a:lnTo>
                        <a:pt x="0" y="0"/>
                      </a:lnTo>
                      <a:lnTo>
                        <a:pt x="0" y="743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3B3E4D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3B3E4D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>
                    <a:lnSpc>
                      <a:spcPct val="120000"/>
                    </a:lnSpc>
                  </a:pPr>
                  <a:endParaRPr lang="zh-CN" altLang="en-US" sz="1800">
                    <a:solidFill>
                      <a:srgbClr val="000000"/>
                    </a:solidFill>
                    <a:latin typeface="Arial" panose="020B0604020202020204" pitchFamily="34" charset="0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230" name="Freeform 18"/>
                <p:cNvSpPr>
                  <a:spLocks noEditPoints="1"/>
                </p:cNvSpPr>
                <p:nvPr>
                  <p:custDataLst>
                    <p:tags r:id="rId23"/>
                  </p:custDataLst>
                </p:nvPr>
              </p:nvSpPr>
              <p:spPr bwMode="auto">
                <a:xfrm>
                  <a:off x="845" y="5932"/>
                  <a:ext cx="1130" cy="181"/>
                </a:xfrm>
                <a:custGeom>
                  <a:avLst/>
                  <a:gdLst>
                    <a:gd name="T0" fmla="*/ 220 w 1113"/>
                    <a:gd name="T1" fmla="*/ 0 h 129"/>
                    <a:gd name="T2" fmla="*/ 0 w 1113"/>
                    <a:gd name="T3" fmla="*/ 64 h 129"/>
                    <a:gd name="T4" fmla="*/ 220 w 1113"/>
                    <a:gd name="T5" fmla="*/ 129 h 129"/>
                    <a:gd name="T6" fmla="*/ 220 w 1113"/>
                    <a:gd name="T7" fmla="*/ 0 h 129"/>
                    <a:gd name="T8" fmla="*/ 893 w 1113"/>
                    <a:gd name="T9" fmla="*/ 0 h 129"/>
                    <a:gd name="T10" fmla="*/ 893 w 1113"/>
                    <a:gd name="T11" fmla="*/ 129 h 129"/>
                    <a:gd name="T12" fmla="*/ 1113 w 1113"/>
                    <a:gd name="T13" fmla="*/ 64 h 129"/>
                    <a:gd name="T14" fmla="*/ 893 w 1113"/>
                    <a:gd name="T15" fmla="*/ 0 h 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113" h="129">
                      <a:moveTo>
                        <a:pt x="220" y="0"/>
                      </a:moveTo>
                      <a:lnTo>
                        <a:pt x="0" y="64"/>
                      </a:lnTo>
                      <a:lnTo>
                        <a:pt x="220" y="129"/>
                      </a:lnTo>
                      <a:lnTo>
                        <a:pt x="220" y="0"/>
                      </a:lnTo>
                      <a:moveTo>
                        <a:pt x="893" y="0"/>
                      </a:moveTo>
                      <a:lnTo>
                        <a:pt x="893" y="129"/>
                      </a:lnTo>
                      <a:lnTo>
                        <a:pt x="1113" y="64"/>
                      </a:lnTo>
                      <a:lnTo>
                        <a:pt x="893" y="0"/>
                      </a:lnTo>
                    </a:path>
                  </a:pathLst>
                </a:custGeom>
                <a:solidFill>
                  <a:srgbClr val="3B3E4D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>
                    <a:lnSpc>
                      <a:spcPct val="120000"/>
                    </a:lnSpc>
                  </a:pPr>
                  <a:endParaRPr lang="zh-CN" altLang="en-US" sz="1800">
                    <a:solidFill>
                      <a:srgbClr val="000000"/>
                    </a:solidFill>
                    <a:latin typeface="Arial" panose="020B0604020202020204" pitchFamily="34" charset="0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endParaRPr>
                </a:p>
              </p:txBody>
            </p:sp>
          </p:grpSp>
          <p:sp>
            <p:nvSpPr>
              <p:cNvPr id="231" name="文本框 230"/>
              <p:cNvSpPr txBox="1"/>
              <p:nvPr/>
            </p:nvSpPr>
            <p:spPr>
              <a:xfrm>
                <a:off x="10684" y="8946"/>
                <a:ext cx="2691" cy="1088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lstStyle/>
              <a:p>
                <a:pPr lvl="0" algn="ctr">
                  <a:buClrTx/>
                  <a:buSzTx/>
                  <a:buFontTx/>
                </a:pPr>
                <a:r>
                  <a:rPr lang="zh-CN" altLang="en-US" b="1" noProof="0" dirty="0">
                    <a:latin typeface="Arial" panose="020B0604020202020204" pitchFamily="34" charset="0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rPr>
                  <a:t>可披露</a:t>
                </a:r>
              </a:p>
            </p:txBody>
          </p:sp>
        </p:grpSp>
      </p:grpSp>
      <p:sp>
        <p:nvSpPr>
          <p:cNvPr id="56" name="文本框 55"/>
          <p:cNvSpPr txBox="1"/>
          <p:nvPr/>
        </p:nvSpPr>
        <p:spPr>
          <a:xfrm>
            <a:off x="749300" y="5045075"/>
            <a:ext cx="2961640" cy="1411605"/>
          </a:xfrm>
          <a:prstGeom prst="rect">
            <a:avLst/>
          </a:prstGeom>
          <a:solidFill>
            <a:srgbClr val="0FA9D7"/>
          </a:solidFill>
        </p:spPr>
        <p:txBody>
          <a:bodyPr wrap="square">
            <a:noAutofit/>
          </a:bodyPr>
          <a:lstStyle/>
          <a:p>
            <a:pPr lvl="0" algn="l" defTabSz="266700">
              <a:buClrTx/>
              <a:buSzTx/>
              <a:buFontTx/>
            </a:pPr>
            <a:endParaRPr lang="zh-CN" altLang="en-US" sz="1500" b="1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algn="l" defTabSz="266700">
              <a:buClrTx/>
              <a:buSzTx/>
              <a:buFontTx/>
            </a:pPr>
            <a:r>
              <a:rPr lang="zh-CN" altLang="en-US" sz="150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+mn-ea"/>
              </a:rPr>
              <a:t>开云集团核心原材料溯源覆盖率达97%；中国纺联推出 </a:t>
            </a:r>
            <a:r>
              <a:rPr lang="en-US" altLang="zh-CN" sz="150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+mn-ea"/>
              </a:rPr>
              <a:t>LCAplus </a:t>
            </a:r>
            <a:r>
              <a:rPr lang="zh-CN" altLang="en-US" sz="150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+mn-ea"/>
              </a:rPr>
              <a:t>碳管理平台，推动企业加快建立可追溯、可验证的数据体系。</a:t>
            </a:r>
          </a:p>
        </p:txBody>
      </p:sp>
      <p:sp>
        <p:nvSpPr>
          <p:cNvPr id="173" name="矩形: 圆角 4"/>
          <p:cNvSpPr/>
          <p:nvPr>
            <p:custDataLst>
              <p:tags r:id="rId2"/>
            </p:custDataLst>
          </p:nvPr>
        </p:nvSpPr>
        <p:spPr>
          <a:xfrm flipH="1">
            <a:off x="2569210" y="3796665"/>
            <a:ext cx="1199515" cy="453390"/>
          </a:xfrm>
          <a:prstGeom prst="roundRect">
            <a:avLst>
              <a:gd name="adj" fmla="val 44489"/>
            </a:avLst>
          </a:prstGeom>
          <a:noFill/>
          <a:ln w="9525">
            <a:solidFill>
              <a:srgbClr val="A4A4A4"/>
            </a:solidFill>
          </a:ln>
          <a:effectLst>
            <a:outerShdw blurRad="304800" dist="25400" sx="101000" sy="101000" algn="ctr" rotWithShape="0">
              <a:schemeClr val="bg1">
                <a:lumMod val="75000"/>
                <a:alpha val="86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200" spc="600" noProof="1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731770" y="3883660"/>
            <a:ext cx="873760" cy="254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lvl="0" algn="ctr">
              <a:buClrTx/>
              <a:buSzTx/>
              <a:buFontTx/>
            </a:pPr>
            <a:r>
              <a:rPr lang="zh-CN" altLang="en-US" b="1" noProof="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讲故事</a:t>
            </a:r>
          </a:p>
        </p:txBody>
      </p:sp>
      <p:sp>
        <p:nvSpPr>
          <p:cNvPr id="11" name="矩形: 圆角 4"/>
          <p:cNvSpPr/>
          <p:nvPr>
            <p:custDataLst>
              <p:tags r:id="rId3"/>
            </p:custDataLst>
          </p:nvPr>
        </p:nvSpPr>
        <p:spPr>
          <a:xfrm flipH="1">
            <a:off x="2588895" y="4420870"/>
            <a:ext cx="1199515" cy="453390"/>
          </a:xfrm>
          <a:prstGeom prst="roundRect">
            <a:avLst>
              <a:gd name="adj" fmla="val 44489"/>
            </a:avLst>
          </a:prstGeom>
          <a:noFill/>
          <a:ln w="9525">
            <a:solidFill>
              <a:srgbClr val="A4A4A4"/>
            </a:solidFill>
          </a:ln>
          <a:effectLst>
            <a:outerShdw blurRad="304800" dist="25400" sx="101000" sy="101000" algn="ctr" rotWithShape="0">
              <a:schemeClr val="bg1">
                <a:lumMod val="75000"/>
                <a:alpha val="86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200" spc="600" noProof="1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731770" y="4464050"/>
            <a:ext cx="873760" cy="254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lvl="0" algn="ctr">
              <a:buClrTx/>
              <a:buSzTx/>
              <a:buFontTx/>
            </a:pPr>
            <a:r>
              <a:rPr lang="zh-CN" altLang="en-US" b="1" noProof="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讲证据</a:t>
            </a:r>
          </a:p>
        </p:txBody>
      </p:sp>
      <p:sp>
        <p:nvSpPr>
          <p:cNvPr id="17" name="圆角矩形 16"/>
          <p:cNvSpPr/>
          <p:nvPr/>
        </p:nvSpPr>
        <p:spPr>
          <a:xfrm>
            <a:off x="4243705" y="3827145"/>
            <a:ext cx="3421380" cy="838200"/>
          </a:xfrm>
          <a:prstGeom prst="round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>
              <a:solidFill>
                <a:srgbClr val="333333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8" name="文本框 17"/>
          <p:cNvSpPr txBox="1"/>
          <p:nvPr>
            <p:custDataLst>
              <p:tags r:id="rId4"/>
            </p:custDataLst>
          </p:nvPr>
        </p:nvSpPr>
        <p:spPr>
          <a:xfrm>
            <a:off x="4314190" y="3872230"/>
            <a:ext cx="3357880" cy="793115"/>
          </a:xfrm>
          <a:prstGeom prst="rect">
            <a:avLst/>
          </a:prstGeom>
          <a:noFill/>
        </p:spPr>
        <p:txBody>
          <a:bodyPr wrap="square" rtlCol="0" anchor="ctr" anchorCtr="0"/>
          <a:lstStyle/>
          <a:p>
            <a:pPr indent="0" algn="l" font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300" b="1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责任建设是贯穿</a:t>
            </a:r>
            <a:r>
              <a:rPr lang="zh-CN" altLang="en-US" sz="13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设计、材料、生产、应用、回收</a:t>
            </a:r>
            <a:r>
              <a:rPr lang="zh-CN" altLang="en-US" sz="1300" b="1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的系统工程。企业要以全生命周期的绿色转型拓展发展空间。</a:t>
            </a:r>
            <a:endParaRPr lang="zh-CN" altLang="en-US" sz="1300" b="1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179" name="图片 178" descr="32303236373537393b32303238313033323bcec4bcfe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4330065" y="4857750"/>
            <a:ext cx="1722120" cy="1493520"/>
          </a:xfrm>
          <a:prstGeom prst="rect">
            <a:avLst/>
          </a:prstGeom>
        </p:spPr>
      </p:pic>
      <p:pic>
        <p:nvPicPr>
          <p:cNvPr id="19" name="图片 18" descr="32303236373537393b32303238313033323bcec4bcfe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942965" y="4857750"/>
            <a:ext cx="1722120" cy="1493520"/>
          </a:xfrm>
          <a:prstGeom prst="rect">
            <a:avLst/>
          </a:prstGeom>
        </p:spPr>
      </p:pic>
      <p:sp>
        <p:nvSpPr>
          <p:cNvPr id="34" name="文本框 33"/>
          <p:cNvSpPr txBox="1"/>
          <p:nvPr/>
        </p:nvSpPr>
        <p:spPr>
          <a:xfrm>
            <a:off x="4597400" y="5170805"/>
            <a:ext cx="1259840" cy="8559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indent="0">
              <a:buNone/>
            </a:pPr>
            <a:r>
              <a:rPr lang="zh-CN" altLang="en-US" sz="1200" b="1"/>
              <a:t>产品生命周期</a:t>
            </a:r>
            <a:r>
              <a:rPr lang="zh-CN" altLang="en-US" sz="1200" b="1">
                <a:solidFill>
                  <a:srgbClr val="0070C0"/>
                </a:solidFill>
              </a:rPr>
              <a:t>80%</a:t>
            </a:r>
            <a:r>
              <a:rPr lang="zh-CN" altLang="en-US" sz="1200" b="1"/>
              <a:t>的资源消耗与环境影响在设计阶段已基本锁定。</a:t>
            </a:r>
          </a:p>
          <a:p>
            <a:pPr indent="0">
              <a:buNone/>
            </a:pPr>
            <a:endParaRPr lang="zh-CN" altLang="en-US" sz="1200" b="1"/>
          </a:p>
        </p:txBody>
      </p:sp>
      <p:sp>
        <p:nvSpPr>
          <p:cNvPr id="20" name="文本框 19"/>
          <p:cNvSpPr txBox="1"/>
          <p:nvPr/>
        </p:nvSpPr>
        <p:spPr>
          <a:xfrm>
            <a:off x="6174105" y="5170805"/>
            <a:ext cx="1259840" cy="9931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indent="0">
              <a:buNone/>
            </a:pPr>
            <a:r>
              <a:rPr lang="zh-CN" altLang="en-US" sz="1200" b="1"/>
              <a:t>森马的</a:t>
            </a:r>
            <a:r>
              <a:rPr lang="zh-CN" altLang="en-US" sz="1200" b="1">
                <a:solidFill>
                  <a:srgbClr val="0070C0"/>
                </a:solidFill>
              </a:rPr>
              <a:t>“碳捕捉魔法纱”</a:t>
            </a:r>
            <a:r>
              <a:rPr lang="zh-CN" altLang="en-US" sz="1200" b="1"/>
              <a:t>一次洗涤即可固定</a:t>
            </a:r>
            <a:r>
              <a:rPr lang="en-US" altLang="zh-CN" sz="1200" b="1"/>
              <a:t>CO₂，</a:t>
            </a:r>
            <a:r>
              <a:rPr lang="zh-CN" altLang="en-US" sz="1200" b="1"/>
              <a:t>且纱线可回收再循环。</a:t>
            </a:r>
          </a:p>
          <a:p>
            <a:pPr indent="0">
              <a:buNone/>
            </a:pPr>
            <a:endParaRPr lang="zh-CN" altLang="en-US" sz="1200" b="1"/>
          </a:p>
        </p:txBody>
      </p:sp>
      <p:sp>
        <p:nvSpPr>
          <p:cNvPr id="72" name="圆角矩形 71"/>
          <p:cNvSpPr/>
          <p:nvPr/>
        </p:nvSpPr>
        <p:spPr>
          <a:xfrm>
            <a:off x="8303895" y="3827145"/>
            <a:ext cx="3124835" cy="838200"/>
          </a:xfrm>
          <a:prstGeom prst="roundRect">
            <a:avLst/>
          </a:prstGeom>
          <a:noFill/>
          <a:ln w="6350">
            <a:prstDash val="dashDot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89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2" name="文本框 21"/>
          <p:cNvSpPr txBox="1"/>
          <p:nvPr>
            <p:custDataLst>
              <p:tags r:id="rId7"/>
            </p:custDataLst>
          </p:nvPr>
        </p:nvSpPr>
        <p:spPr>
          <a:xfrm>
            <a:off x="8455025" y="3872230"/>
            <a:ext cx="2766060" cy="728345"/>
          </a:xfrm>
          <a:prstGeom prst="rect">
            <a:avLst/>
          </a:prstGeom>
          <a:noFill/>
        </p:spPr>
        <p:txBody>
          <a:bodyPr wrap="square" rtlCol="0" anchor="ctr" anchorCtr="0"/>
          <a:lstStyle/>
          <a:p>
            <a:pPr indent="0" algn="l" font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2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技术成熟、成本合理、质量稳定，责任创新</a:t>
            </a:r>
            <a:r>
              <a:rPr lang="zh-CN" altLang="en-US" sz="12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只有切实融入产业体系，才能真正实现规模应用和价值落地。</a:t>
            </a:r>
          </a:p>
        </p:txBody>
      </p:sp>
      <p:grpSp>
        <p:nvGrpSpPr>
          <p:cNvPr id="49" name="组合 48"/>
          <p:cNvGrpSpPr/>
          <p:nvPr/>
        </p:nvGrpSpPr>
        <p:grpSpPr>
          <a:xfrm>
            <a:off x="8303895" y="4718050"/>
            <a:ext cx="1670050" cy="957580"/>
            <a:chOff x="12788" y="4971"/>
            <a:chExt cx="5634" cy="745"/>
          </a:xfrm>
        </p:grpSpPr>
        <p:grpSp>
          <p:nvGrpSpPr>
            <p:cNvPr id="24" name="组合 23"/>
            <p:cNvGrpSpPr/>
            <p:nvPr/>
          </p:nvGrpSpPr>
          <p:grpSpPr>
            <a:xfrm>
              <a:off x="12804" y="5076"/>
              <a:ext cx="3891" cy="640"/>
              <a:chOff x="12561" y="5189"/>
              <a:chExt cx="5366" cy="4447"/>
            </a:xfrm>
          </p:grpSpPr>
          <p:pic>
            <p:nvPicPr>
              <p:cNvPr id="51" name="图片 50" descr="网官方公告"/>
              <p:cNvPicPr>
                <a:picLocks noChangeAspect="1"/>
              </p:cNvPicPr>
              <p:nvPr>
                <p:custDataLst>
                  <p:tags r:id="rId20"/>
                </p:custDataLst>
              </p:nvPr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30"/>
                  </a:ext>
                </a:extLst>
              </a:blip>
              <a:stretch>
                <a:fillRect/>
              </a:stretch>
            </p:blipFill>
            <p:spPr>
              <a:xfrm rot="10800000" flipV="1">
                <a:off x="12561" y="5189"/>
                <a:ext cx="3499" cy="2884"/>
              </a:xfrm>
              <a:prstGeom prst="rect">
                <a:avLst/>
              </a:prstGeom>
              <a:effectLst>
                <a:outerShdw blurRad="190500" dir="5400000" sx="99000" sy="99000" algn="ctr" rotWithShape="0">
                  <a:srgbClr val="000000">
                    <a:alpha val="23000"/>
                  </a:srgbClr>
                </a:outerShdw>
              </a:effectLst>
            </p:spPr>
          </p:pic>
          <p:pic>
            <p:nvPicPr>
              <p:cNvPr id="26" name="图片 25" descr="网官方公告"/>
              <p:cNvPicPr>
                <a:picLocks noChangeAspect="1"/>
              </p:cNvPicPr>
              <p:nvPr>
                <p:custDataLst>
                  <p:tags r:id="rId21"/>
                </p:custDataLst>
              </p:nvPr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31"/>
                  </a:ext>
                </a:extLst>
              </a:blip>
              <a:stretch>
                <a:fillRect/>
              </a:stretch>
            </p:blipFill>
            <p:spPr>
              <a:xfrm flipV="1">
                <a:off x="14428" y="6752"/>
                <a:ext cx="3499" cy="2884"/>
              </a:xfrm>
              <a:prstGeom prst="rect">
                <a:avLst/>
              </a:prstGeom>
              <a:effectLst>
                <a:outerShdw blurRad="190500" dir="5400000" sx="99000" sy="99000" algn="ctr" rotWithShape="0">
                  <a:srgbClr val="000000">
                    <a:alpha val="23000"/>
                  </a:srgbClr>
                </a:outerShdw>
              </a:effectLst>
            </p:spPr>
          </p:pic>
        </p:grpSp>
        <p:sp>
          <p:nvSpPr>
            <p:cNvPr id="27" name="文本框 26"/>
            <p:cNvSpPr txBox="1"/>
            <p:nvPr/>
          </p:nvSpPr>
          <p:spPr>
            <a:xfrm>
              <a:off x="12788" y="4971"/>
              <a:ext cx="2589" cy="594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zh-CN" altLang="en-US" sz="10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绿色能力</a:t>
              </a:r>
            </a:p>
          </p:txBody>
        </p:sp>
        <p:sp>
          <p:nvSpPr>
            <p:cNvPr id="28" name="文本框 27"/>
            <p:cNvSpPr txBox="1"/>
            <p:nvPr/>
          </p:nvSpPr>
          <p:spPr>
            <a:xfrm>
              <a:off x="14020" y="5445"/>
              <a:ext cx="2905" cy="204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>
              <a:defPPr>
                <a:defRPr lang="zh-CN"/>
              </a:defPPr>
              <a:lvl1pPr algn="ctr">
                <a:defRPr sz="850" b="1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</a:defRPr>
              </a:lvl1pPr>
            </a:lstStyle>
            <a:p>
              <a:r>
                <a:rPr lang="zh-CN" altLang="en-US" sz="1000" dirty="0">
                  <a:latin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透明能力</a:t>
              </a:r>
            </a:p>
          </p:txBody>
        </p:sp>
        <p:pic>
          <p:nvPicPr>
            <p:cNvPr id="69" name="图片 68" descr="网官方公告"/>
            <p:cNvPicPr>
              <a:picLocks noChangeAspect="1"/>
            </p:cNvPicPr>
            <p:nvPr>
              <p:custDataLst>
                <p:tags r:id="rId19"/>
              </p:custDataLst>
            </p:nvPr>
          </p:nvPicPr>
          <p:blipFill>
            <a:blip>
              <a:extLst>
                <a:ext uri="{96DAC541-7B7A-43D3-8B79-37D633B846F1}">
                  <asvg:svgBlip xmlns:asvg="http://schemas.microsoft.com/office/drawing/2016/SVG/main" r:embed="rId30"/>
                </a:ext>
              </a:extLst>
            </a:blip>
            <a:stretch>
              <a:fillRect/>
            </a:stretch>
          </p:blipFill>
          <p:spPr>
            <a:xfrm rot="10800000" flipV="1">
              <a:off x="15834" y="5121"/>
              <a:ext cx="2537" cy="415"/>
            </a:xfrm>
            <a:prstGeom prst="rect">
              <a:avLst/>
            </a:prstGeom>
            <a:effectLst>
              <a:outerShdw blurRad="190500" dir="5400000" sx="99000" sy="99000" algn="ctr" rotWithShape="0">
                <a:srgbClr val="000000">
                  <a:alpha val="23000"/>
                </a:srgbClr>
              </a:outerShdw>
            </a:effectLst>
          </p:spPr>
        </p:pic>
        <p:sp>
          <p:nvSpPr>
            <p:cNvPr id="30" name="文本框 29"/>
            <p:cNvSpPr txBox="1"/>
            <p:nvPr/>
          </p:nvSpPr>
          <p:spPr>
            <a:xfrm>
              <a:off x="15834" y="5223"/>
              <a:ext cx="2588" cy="167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zh-CN" altLang="en-US" sz="9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合规能力</a:t>
              </a:r>
            </a:p>
          </p:txBody>
        </p:sp>
      </p:grpSp>
      <p:grpSp>
        <p:nvGrpSpPr>
          <p:cNvPr id="102" name="组合 101"/>
          <p:cNvGrpSpPr/>
          <p:nvPr/>
        </p:nvGrpSpPr>
        <p:grpSpPr>
          <a:xfrm>
            <a:off x="9931400" y="4826635"/>
            <a:ext cx="1642745" cy="824333"/>
            <a:chOff x="5276" y="2851"/>
            <a:chExt cx="11706" cy="6643"/>
          </a:xfrm>
          <a:effectLst/>
        </p:grpSpPr>
        <p:cxnSp>
          <p:nvCxnSpPr>
            <p:cNvPr id="103" name="直接连接符 102"/>
            <p:cNvCxnSpPr/>
            <p:nvPr>
              <p:custDataLst>
                <p:tags r:id="rId9"/>
              </p:custDataLst>
            </p:nvPr>
          </p:nvCxnSpPr>
          <p:spPr>
            <a:xfrm flipV="1">
              <a:off x="14463" y="5290"/>
              <a:ext cx="2519" cy="2520"/>
            </a:xfrm>
            <a:prstGeom prst="line">
              <a:avLst/>
            </a:prstGeom>
            <a:noFill/>
            <a:ln w="12700" cap="flat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</p:spPr>
        </p:cxnSp>
        <p:cxnSp>
          <p:nvCxnSpPr>
            <p:cNvPr id="104" name="直接连接符 103"/>
            <p:cNvCxnSpPr/>
            <p:nvPr>
              <p:custDataLst>
                <p:tags r:id="rId10"/>
              </p:custDataLst>
            </p:nvPr>
          </p:nvCxnSpPr>
          <p:spPr>
            <a:xfrm>
              <a:off x="11122" y="4468"/>
              <a:ext cx="3342" cy="3342"/>
            </a:xfrm>
            <a:prstGeom prst="line">
              <a:avLst/>
            </a:prstGeom>
            <a:noFill/>
            <a:ln w="12700" cap="flat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</p:spPr>
        </p:cxnSp>
        <p:cxnSp>
          <p:nvCxnSpPr>
            <p:cNvPr id="105" name="直接连接符 104"/>
            <p:cNvCxnSpPr/>
            <p:nvPr>
              <p:custDataLst>
                <p:tags r:id="rId11"/>
              </p:custDataLst>
            </p:nvPr>
          </p:nvCxnSpPr>
          <p:spPr>
            <a:xfrm>
              <a:off x="5276" y="5462"/>
              <a:ext cx="2564" cy="2349"/>
            </a:xfrm>
            <a:prstGeom prst="line">
              <a:avLst/>
            </a:prstGeom>
            <a:noFill/>
            <a:ln w="12700" cap="flat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</p:spPr>
        </p:cxnSp>
        <p:cxnSp>
          <p:nvCxnSpPr>
            <p:cNvPr id="106" name="直接连接符 105"/>
            <p:cNvCxnSpPr/>
            <p:nvPr>
              <p:custDataLst>
                <p:tags r:id="rId12"/>
              </p:custDataLst>
            </p:nvPr>
          </p:nvCxnSpPr>
          <p:spPr>
            <a:xfrm flipH="1">
              <a:off x="7801" y="4468"/>
              <a:ext cx="3342" cy="3342"/>
            </a:xfrm>
            <a:prstGeom prst="line">
              <a:avLst/>
            </a:prstGeom>
            <a:noFill/>
            <a:ln w="12700" cap="flat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</p:spPr>
        </p:cxnSp>
        <p:grpSp>
          <p:nvGrpSpPr>
            <p:cNvPr id="108" name="组合 107"/>
            <p:cNvGrpSpPr/>
            <p:nvPr/>
          </p:nvGrpSpPr>
          <p:grpSpPr>
            <a:xfrm>
              <a:off x="5606" y="3073"/>
              <a:ext cx="4387" cy="4120"/>
              <a:chOff x="2741060" y="1106375"/>
              <a:chExt cx="2097009" cy="1969078"/>
            </a:xfrm>
            <a:solidFill>
              <a:srgbClr val="990F1C"/>
            </a:solidFill>
          </p:grpSpPr>
          <p:sp>
            <p:nvSpPr>
              <p:cNvPr id="109" name="菱形 108"/>
              <p:cNvSpPr/>
              <p:nvPr>
                <p:custDataLst>
                  <p:tags r:id="rId17"/>
                </p:custDataLst>
              </p:nvPr>
            </p:nvSpPr>
            <p:spPr>
              <a:xfrm>
                <a:off x="2741060" y="1106375"/>
                <a:ext cx="2097009" cy="1969078"/>
              </a:xfrm>
              <a:prstGeom prst="diamond">
                <a:avLst/>
              </a:prstGeom>
              <a:solidFill>
                <a:srgbClr val="2DA2BF"/>
              </a:solidFill>
              <a:ln w="25400" cap="flat" cmpd="sng" algn="ctr">
                <a:noFill/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300" b="1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10" name="TextBox 16"/>
              <p:cNvSpPr txBox="1"/>
              <p:nvPr>
                <p:custDataLst>
                  <p:tags r:id="rId18"/>
                </p:custDataLst>
              </p:nvPr>
            </p:nvSpPr>
            <p:spPr>
              <a:xfrm flipH="1">
                <a:off x="2835773" y="1240740"/>
                <a:ext cx="2000299" cy="173399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grpFill/>
                  </a14:hiddenFill>
                </a:ext>
              </a:extLst>
            </p:spPr>
            <p:txBody>
              <a:bodyPr wrap="square" rtlCol="0">
                <a:spAutoFit/>
              </a:bodyPr>
              <a:lstStyle/>
              <a:p>
                <a:pPr lv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defRPr/>
                </a:pPr>
                <a:r>
                  <a:rPr lang="zh-CN" altLang="en-US" sz="900" b="1" kern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rPr>
                  <a:t>市场</a:t>
                </a:r>
              </a:p>
              <a:p>
                <a:pPr lv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defRPr/>
                </a:pPr>
                <a:r>
                  <a:rPr lang="zh-CN" altLang="en-US" sz="900" b="1" kern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rPr>
                  <a:t>准入</a:t>
                </a:r>
              </a:p>
            </p:txBody>
          </p:sp>
        </p:grpSp>
        <p:grpSp>
          <p:nvGrpSpPr>
            <p:cNvPr id="111" name="组合 110"/>
            <p:cNvGrpSpPr/>
            <p:nvPr/>
          </p:nvGrpSpPr>
          <p:grpSpPr>
            <a:xfrm>
              <a:off x="8898" y="5060"/>
              <a:ext cx="4591" cy="4434"/>
              <a:chOff x="4283996" y="2067694"/>
              <a:chExt cx="2194733" cy="2119769"/>
            </a:xfrm>
            <a:solidFill>
              <a:schemeClr val="bg1">
                <a:lumMod val="50000"/>
              </a:schemeClr>
            </a:solidFill>
          </p:grpSpPr>
          <p:sp>
            <p:nvSpPr>
              <p:cNvPr id="112" name="菱形 111"/>
              <p:cNvSpPr/>
              <p:nvPr>
                <p:custDataLst>
                  <p:tags r:id="rId15"/>
                </p:custDataLst>
              </p:nvPr>
            </p:nvSpPr>
            <p:spPr>
              <a:xfrm>
                <a:off x="4283996" y="2067694"/>
                <a:ext cx="2194733" cy="2119769"/>
              </a:xfrm>
              <a:prstGeom prst="diamond">
                <a:avLst/>
              </a:prstGeom>
              <a:solidFill>
                <a:srgbClr val="98C2CE"/>
              </a:solidFill>
              <a:ln w="25400" cap="flat" cmpd="sng" algn="ctr">
                <a:noFill/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300" b="1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14" name="TextBox 19"/>
              <p:cNvSpPr txBox="1"/>
              <p:nvPr>
                <p:custDataLst>
                  <p:tags r:id="rId16"/>
                </p:custDataLst>
              </p:nvPr>
            </p:nvSpPr>
            <p:spPr>
              <a:xfrm flipH="1">
                <a:off x="4420170" y="2258255"/>
                <a:ext cx="1966257" cy="17345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grpFill/>
                  </a14:hiddenFill>
                </a:ext>
              </a:extLst>
            </p:spPr>
            <p:txBody>
              <a:bodyPr wrap="square" rtlCol="0">
                <a:spAutoFit/>
              </a:bodyPr>
              <a:lstStyle/>
              <a:p>
                <a:pPr lv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defRPr/>
                </a:pPr>
                <a:r>
                  <a:rPr lang="zh-CN" altLang="en-US" sz="900" b="1" kern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rPr>
                  <a:t>品牌</a:t>
                </a:r>
              </a:p>
              <a:p>
                <a:pPr lv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defRPr/>
                </a:pPr>
                <a:r>
                  <a:rPr lang="zh-CN" altLang="en-US" sz="900" b="1" kern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rPr>
                  <a:t>信誉</a:t>
                </a:r>
              </a:p>
            </p:txBody>
          </p:sp>
        </p:grpSp>
        <p:grpSp>
          <p:nvGrpSpPr>
            <p:cNvPr id="115" name="组合 114"/>
            <p:cNvGrpSpPr/>
            <p:nvPr/>
          </p:nvGrpSpPr>
          <p:grpSpPr>
            <a:xfrm>
              <a:off x="12271" y="2851"/>
              <a:ext cx="4204" cy="4342"/>
              <a:chOff x="5906356" y="1000245"/>
              <a:chExt cx="2009610" cy="2075473"/>
            </a:xfrm>
            <a:solidFill>
              <a:srgbClr val="990F1C"/>
            </a:solidFill>
          </p:grpSpPr>
          <p:sp>
            <p:nvSpPr>
              <p:cNvPr id="116" name="菱形 115"/>
              <p:cNvSpPr/>
              <p:nvPr>
                <p:custDataLst>
                  <p:tags r:id="rId13"/>
                </p:custDataLst>
              </p:nvPr>
            </p:nvSpPr>
            <p:spPr>
              <a:xfrm>
                <a:off x="5906870" y="1000245"/>
                <a:ext cx="2008648" cy="2075473"/>
              </a:xfrm>
              <a:prstGeom prst="diamond">
                <a:avLst/>
              </a:prstGeom>
              <a:solidFill>
                <a:srgbClr val="2DA2BF"/>
              </a:solidFill>
              <a:ln w="25400" cap="flat" cmpd="sng" algn="ctr">
                <a:noFill/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pPr algn="ctr"/>
                <a:endParaRPr lang="zh-CN" altLang="en-US" sz="1300" b="1" kern="0">
                  <a:solidFill>
                    <a:sysClr val="window" lastClr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17" name="TextBox 22"/>
              <p:cNvSpPr txBox="1"/>
              <p:nvPr>
                <p:custDataLst>
                  <p:tags r:id="rId14"/>
                </p:custDataLst>
              </p:nvPr>
            </p:nvSpPr>
            <p:spPr>
              <a:xfrm flipH="1">
                <a:off x="5906356" y="1157122"/>
                <a:ext cx="2009610" cy="173423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grpFill/>
                  </a14:hiddenFill>
                </a:ext>
              </a:extLst>
            </p:spPr>
            <p:txBody>
              <a:bodyPr wrap="square" rtlCol="0">
                <a:spAutoFit/>
              </a:bodyPr>
              <a:lstStyle/>
              <a:p>
                <a:pPr lv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defRPr/>
                </a:pPr>
                <a:r>
                  <a:rPr lang="zh-CN" altLang="en-US" sz="900" b="1" kern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rPr>
                  <a:t>融资</a:t>
                </a:r>
              </a:p>
              <a:p>
                <a:pPr lv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defRPr/>
                </a:pPr>
                <a:r>
                  <a:rPr lang="zh-CN" altLang="en-US" sz="900" b="1" kern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rPr>
                  <a:t>能力</a:t>
                </a:r>
              </a:p>
            </p:txBody>
          </p:sp>
        </p:grpSp>
      </p:grpSp>
      <p:sp>
        <p:nvSpPr>
          <p:cNvPr id="82" name="圆角矩形 81"/>
          <p:cNvSpPr/>
          <p:nvPr/>
        </p:nvSpPr>
        <p:spPr>
          <a:xfrm>
            <a:off x="8315325" y="5734685"/>
            <a:ext cx="3187700" cy="722630"/>
          </a:xfrm>
          <a:prstGeom prst="round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>
              <a:solidFill>
                <a:srgbClr val="333333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1" name="文本框 30"/>
          <p:cNvSpPr txBox="1"/>
          <p:nvPr>
            <p:custDataLst>
              <p:tags r:id="rId8"/>
            </p:custDataLst>
          </p:nvPr>
        </p:nvSpPr>
        <p:spPr>
          <a:xfrm>
            <a:off x="8455660" y="5734685"/>
            <a:ext cx="2973705" cy="728345"/>
          </a:xfrm>
          <a:prstGeom prst="rect">
            <a:avLst/>
          </a:prstGeom>
          <a:noFill/>
        </p:spPr>
        <p:txBody>
          <a:bodyPr wrap="square" rtlCol="0" anchor="ctr" anchorCtr="0"/>
          <a:lstStyle/>
          <a:p>
            <a:pPr indent="0" algn="l" font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000" b="1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“十四五”期间，中国绿色贷款年均增速</a:t>
            </a:r>
            <a:r>
              <a:rPr lang="zh-CN" altLang="en-US" sz="10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30.2%</a:t>
            </a:r>
            <a:r>
              <a:rPr lang="zh-CN" altLang="en-US" sz="1000" b="1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，较全部贷款高出</a:t>
            </a:r>
            <a:r>
              <a:rPr lang="zh-CN" altLang="en-US" sz="10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21.1个百分点</a:t>
            </a:r>
            <a:r>
              <a:rPr lang="zh-CN" altLang="en-US" sz="1000" b="1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。企业要在绿色资产的管理中打造竞争新优势。</a:t>
            </a:r>
            <a:endParaRPr lang="zh-CN" altLang="en-US" sz="1000" b="1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文本框 261"/>
          <p:cNvSpPr txBox="1"/>
          <p:nvPr>
            <p:custDataLst>
              <p:tags r:id="rId1"/>
            </p:custDataLst>
          </p:nvPr>
        </p:nvSpPr>
        <p:spPr>
          <a:xfrm>
            <a:off x="737870" y="357505"/>
            <a:ext cx="11442700" cy="6248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>
              <a:buClrTx/>
              <a:buSzTx/>
              <a:buFontTx/>
            </a:pPr>
            <a:r>
              <a:rPr lang="zh-CN" altLang="en-US" sz="2800" b="1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5.要融入全球经济，树立开放思维</a:t>
            </a:r>
          </a:p>
        </p:txBody>
      </p:sp>
      <p:sp>
        <p:nvSpPr>
          <p:cNvPr id="3" name="矩形 2"/>
          <p:cNvSpPr/>
          <p:nvPr/>
        </p:nvSpPr>
        <p:spPr>
          <a:xfrm>
            <a:off x="332105" y="1222375"/>
            <a:ext cx="11527790" cy="949325"/>
          </a:xfrm>
          <a:prstGeom prst="rect">
            <a:avLst/>
          </a:prstGeom>
          <a:noFill/>
          <a:ln w="19050" cap="flat" cmpd="sng">
            <a:solidFill>
              <a:srgbClr val="007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rtlCol="0" anchor="ctr" anchorCtr="0">
            <a:noAutofit/>
          </a:bodyPr>
          <a:lstStyle/>
          <a:p>
            <a:pPr lv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中国服装进入出海阶段，全球化经营成为中国服装企业的核心素养。</a:t>
            </a:r>
          </a:p>
        </p:txBody>
      </p:sp>
      <p:sp>
        <p:nvSpPr>
          <p:cNvPr id="9" name="Shape 3"/>
          <p:cNvSpPr/>
          <p:nvPr/>
        </p:nvSpPr>
        <p:spPr>
          <a:xfrm>
            <a:off x="749935" y="2411730"/>
            <a:ext cx="5346065" cy="4101465"/>
          </a:xfrm>
          <a:prstGeom prst="roundRect">
            <a:avLst>
              <a:gd name="adj" fmla="val 1667"/>
            </a:avLst>
          </a:prstGeom>
          <a:solidFill>
            <a:srgbClr val="F5F5F5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3"/>
          <p:cNvSpPr/>
          <p:nvPr/>
        </p:nvSpPr>
        <p:spPr>
          <a:xfrm>
            <a:off x="6317615" y="2411730"/>
            <a:ext cx="5130165" cy="4101465"/>
          </a:xfrm>
          <a:prstGeom prst="roundRect">
            <a:avLst>
              <a:gd name="adj" fmla="val 1667"/>
            </a:avLst>
          </a:prstGeom>
          <a:solidFill>
            <a:srgbClr val="F5F5F5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4"/>
          <p:cNvSpPr/>
          <p:nvPr/>
        </p:nvSpPr>
        <p:spPr>
          <a:xfrm>
            <a:off x="1969135" y="2678430"/>
            <a:ext cx="2841625" cy="2971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zh-CN" altLang="en-US" sz="2800" b="1" dirty="0">
                <a:solidFill>
                  <a:srgbClr val="0D9488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就出海广度而言</a:t>
            </a:r>
          </a:p>
        </p:txBody>
      </p:sp>
      <p:sp>
        <p:nvSpPr>
          <p:cNvPr id="50" name="Text 4"/>
          <p:cNvSpPr/>
          <p:nvPr/>
        </p:nvSpPr>
        <p:spPr>
          <a:xfrm>
            <a:off x="7516495" y="2638425"/>
            <a:ext cx="2858135" cy="344805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zh-CN" altLang="en-US" sz="2800" b="1" dirty="0">
                <a:solidFill>
                  <a:srgbClr val="0D9488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就出海深度而言</a:t>
            </a:r>
          </a:p>
        </p:txBody>
      </p:sp>
      <p:sp>
        <p:nvSpPr>
          <p:cNvPr id="6" name="圆角矩形 5"/>
          <p:cNvSpPr/>
          <p:nvPr/>
        </p:nvSpPr>
        <p:spPr>
          <a:xfrm>
            <a:off x="874395" y="3256280"/>
            <a:ext cx="5000625" cy="1186180"/>
          </a:xfrm>
          <a:prstGeom prst="round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>
              <a:solidFill>
                <a:srgbClr val="333333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2"/>
            </p:custDataLst>
          </p:nvPr>
        </p:nvSpPr>
        <p:spPr>
          <a:xfrm>
            <a:off x="979805" y="3602990"/>
            <a:ext cx="4772660" cy="793115"/>
          </a:xfrm>
          <a:prstGeom prst="rect">
            <a:avLst/>
          </a:prstGeom>
          <a:noFill/>
        </p:spPr>
        <p:txBody>
          <a:bodyPr wrap="square" rtlCol="0" anchor="ctr" anchorCtr="0"/>
          <a:lstStyle/>
          <a:p>
            <a:pPr indent="0" algn="l" font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6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中国服装企业全球发展的</a:t>
            </a:r>
            <a:r>
              <a:rPr lang="zh-CN" altLang="en-US" sz="16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内容模式</a:t>
            </a:r>
            <a:r>
              <a:rPr lang="zh-CN" altLang="en-US" sz="16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更加丰富，</a:t>
            </a:r>
            <a:r>
              <a:rPr lang="zh-CN" altLang="en-US" sz="16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空间布局</a:t>
            </a:r>
            <a:r>
              <a:rPr lang="zh-CN" altLang="en-US" sz="16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更加多元。企业要提升出海的</a:t>
            </a:r>
            <a:r>
              <a:rPr lang="zh-CN" altLang="en-US" sz="16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适应性</a:t>
            </a:r>
            <a:r>
              <a:rPr lang="zh-CN" altLang="en-US" sz="16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和</a:t>
            </a:r>
            <a:r>
              <a:rPr lang="zh-CN" altLang="en-US" sz="16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跨国治理</a:t>
            </a:r>
            <a:r>
              <a:rPr lang="zh-CN" altLang="en-US" sz="16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能力，打造更为稳健的体系与模式。</a:t>
            </a:r>
          </a:p>
          <a:p>
            <a:pPr indent="0" algn="l" font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CN" altLang="en-US" sz="1600" b="1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8" name="圆角矩形 17"/>
          <p:cNvSpPr/>
          <p:nvPr/>
        </p:nvSpPr>
        <p:spPr>
          <a:xfrm>
            <a:off x="2507615" y="4671060"/>
            <a:ext cx="1476375" cy="1470025"/>
          </a:xfrm>
          <a:prstGeom prst="roundRect">
            <a:avLst/>
          </a:prstGeom>
          <a:solidFill>
            <a:srgbClr val="31859C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CN" altLang="en-US" sz="1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世界经济论坛将“地缘经济对抗”列为2026年首要风险。</a:t>
            </a:r>
          </a:p>
        </p:txBody>
      </p:sp>
      <p:sp>
        <p:nvSpPr>
          <p:cNvPr id="72" name="圆角矩形 71"/>
          <p:cNvSpPr/>
          <p:nvPr/>
        </p:nvSpPr>
        <p:spPr>
          <a:xfrm>
            <a:off x="6539230" y="3333750"/>
            <a:ext cx="4716145" cy="1062355"/>
          </a:xfrm>
          <a:prstGeom prst="roundRect">
            <a:avLst/>
          </a:prstGeom>
          <a:noFill/>
          <a:ln w="6350">
            <a:prstDash val="dashDot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89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>
            <p:custDataLst>
              <p:tags r:id="rId3"/>
            </p:custDataLst>
          </p:nvPr>
        </p:nvSpPr>
        <p:spPr>
          <a:xfrm>
            <a:off x="6691630" y="3500755"/>
            <a:ext cx="4673600" cy="677545"/>
          </a:xfrm>
          <a:prstGeom prst="rect">
            <a:avLst/>
          </a:prstGeom>
          <a:noFill/>
        </p:spPr>
        <p:txBody>
          <a:bodyPr wrap="square" rtlCol="0" anchor="ctr" anchorCtr="0"/>
          <a:lstStyle/>
          <a:p>
            <a:pPr indent="0" algn="l" font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b="1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新一轮出海的核心特征是企业从参与</a:t>
            </a:r>
            <a:r>
              <a:rPr lang="zh-CN" altLang="en-US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全球市场</a:t>
            </a:r>
            <a:r>
              <a:rPr lang="zh-CN" altLang="en-US" b="1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转向参与</a:t>
            </a:r>
            <a:r>
              <a:rPr lang="zh-CN" altLang="en-US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全球叙事</a:t>
            </a:r>
            <a:r>
              <a:rPr lang="zh-CN" altLang="en-US" b="1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lang="zh-CN" altLang="en-US" b="1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6" name="文本框 55"/>
          <p:cNvSpPr txBox="1"/>
          <p:nvPr/>
        </p:nvSpPr>
        <p:spPr>
          <a:xfrm>
            <a:off x="6691630" y="4923155"/>
            <a:ext cx="1497330" cy="1200785"/>
          </a:xfrm>
          <a:prstGeom prst="rect">
            <a:avLst/>
          </a:prstGeom>
          <a:solidFill>
            <a:srgbClr val="0FA9D7"/>
          </a:solidFill>
        </p:spPr>
        <p:txBody>
          <a:bodyPr wrap="square">
            <a:noAutofit/>
          </a:bodyPr>
          <a:lstStyle/>
          <a:p>
            <a:pPr lvl="0" algn="ctr" defTabSz="266700">
              <a:buClrTx/>
              <a:buSzTx/>
              <a:buFontTx/>
            </a:pPr>
            <a:r>
              <a:rPr lang="zh-CN" altLang="en-US" sz="140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+mn-ea"/>
              </a:rPr>
              <a:t>《2025中国品牌全球信任指数》报告显示，中国品牌全球净信任度仅为32%。</a:t>
            </a:r>
          </a:p>
          <a:p>
            <a:pPr lvl="0" algn="ctr" defTabSz="266700">
              <a:buClrTx/>
              <a:buSzTx/>
              <a:buFontTx/>
            </a:pPr>
            <a:endParaRPr lang="zh-CN" altLang="en-US" sz="1400" b="1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8268335" y="4824730"/>
            <a:ext cx="2936875" cy="1316990"/>
            <a:chOff x="3232" y="1372"/>
            <a:chExt cx="965" cy="438"/>
          </a:xfrm>
        </p:grpSpPr>
        <p:grpSp>
          <p:nvGrpSpPr>
            <p:cNvPr id="17" name="组合 16"/>
            <p:cNvGrpSpPr/>
            <p:nvPr/>
          </p:nvGrpSpPr>
          <p:grpSpPr>
            <a:xfrm>
              <a:off x="3232" y="1374"/>
              <a:ext cx="455" cy="436"/>
              <a:chOff x="3334" y="1393"/>
              <a:chExt cx="455" cy="436"/>
            </a:xfrm>
          </p:grpSpPr>
          <p:sp>
            <p:nvSpPr>
              <p:cNvPr id="21" name="Oval 5"/>
              <p:cNvSpPr/>
              <p:nvPr>
                <p:custDataLst>
                  <p:tags r:id="rId11"/>
                </p:custDataLst>
              </p:nvPr>
            </p:nvSpPr>
            <p:spPr>
              <a:xfrm>
                <a:off x="3334" y="1393"/>
                <a:ext cx="455" cy="436"/>
              </a:xfrm>
              <a:prstGeom prst="ellipse">
                <a:avLst/>
              </a:prstGeom>
              <a:solidFill>
                <a:srgbClr val="30A8C4">
                  <a:alpha val="80000"/>
                </a:srgbClr>
              </a:solidFill>
              <a:ln w="25400">
                <a:noFill/>
              </a:ln>
            </p:spPr>
            <p:style>
              <a:lnRef idx="2">
                <a:srgbClr val="30A8C4">
                  <a:shade val="50000"/>
                </a:srgbClr>
              </a:lnRef>
              <a:fillRef idx="1">
                <a:srgbClr val="30A8C4"/>
              </a:fillRef>
              <a:effectRef idx="0">
                <a:srgbClr val="30A8C4"/>
              </a:effectRef>
              <a:fontRef idx="minor">
                <a:sysClr val="window" lastClr="FFFFFF"/>
              </a:fontRef>
            </p:style>
            <p:txBody>
              <a:bodyPr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1000" noProof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23" name="文本框 22"/>
              <p:cNvSpPr txBox="1"/>
              <p:nvPr/>
            </p:nvSpPr>
            <p:spPr>
              <a:xfrm>
                <a:off x="3442" y="1459"/>
                <a:ext cx="347" cy="2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b="1">
                    <a:solidFill>
                      <a:schemeClr val="bg1"/>
                    </a:solidFill>
                    <a:sym typeface="+mn-ea"/>
                  </a:rPr>
                  <a:t>引发</a:t>
                </a:r>
              </a:p>
              <a:p>
                <a:r>
                  <a:rPr lang="zh-CN" altLang="en-US" sz="2400" b="1">
                    <a:solidFill>
                      <a:schemeClr val="bg1"/>
                    </a:solidFill>
                    <a:sym typeface="+mn-ea"/>
                  </a:rPr>
                  <a:t>共情</a:t>
                </a:r>
              </a:p>
            </p:txBody>
          </p:sp>
        </p:grpSp>
        <p:grpSp>
          <p:nvGrpSpPr>
            <p:cNvPr id="24" name="组合 23"/>
            <p:cNvGrpSpPr/>
            <p:nvPr/>
          </p:nvGrpSpPr>
          <p:grpSpPr>
            <a:xfrm>
              <a:off x="3742" y="1372"/>
              <a:ext cx="455" cy="436"/>
              <a:chOff x="3392" y="1404"/>
              <a:chExt cx="455" cy="436"/>
            </a:xfrm>
          </p:grpSpPr>
          <p:sp>
            <p:nvSpPr>
              <p:cNvPr id="27" name="Oval 5"/>
              <p:cNvSpPr/>
              <p:nvPr>
                <p:custDataLst>
                  <p:tags r:id="rId10"/>
                </p:custDataLst>
              </p:nvPr>
            </p:nvSpPr>
            <p:spPr>
              <a:xfrm>
                <a:off x="3392" y="1404"/>
                <a:ext cx="455" cy="436"/>
              </a:xfrm>
              <a:prstGeom prst="ellipse">
                <a:avLst/>
              </a:prstGeom>
              <a:solidFill>
                <a:srgbClr val="30A8C4">
                  <a:alpha val="80000"/>
                </a:srgbClr>
              </a:solidFill>
              <a:ln w="25400">
                <a:noFill/>
              </a:ln>
            </p:spPr>
            <p:style>
              <a:lnRef idx="2">
                <a:srgbClr val="30A8C4">
                  <a:shade val="50000"/>
                </a:srgbClr>
              </a:lnRef>
              <a:fillRef idx="1">
                <a:srgbClr val="30A8C4"/>
              </a:fillRef>
              <a:effectRef idx="0">
                <a:srgbClr val="30A8C4"/>
              </a:effectRef>
              <a:fontRef idx="minor">
                <a:sysClr val="window" lastClr="FFFFFF"/>
              </a:fontRef>
            </p:style>
            <p:txBody>
              <a:bodyPr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1000" noProof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4" name="文本框 33"/>
              <p:cNvSpPr txBox="1"/>
              <p:nvPr/>
            </p:nvSpPr>
            <p:spPr>
              <a:xfrm>
                <a:off x="3500" y="1472"/>
                <a:ext cx="347" cy="2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b="1">
                    <a:solidFill>
                      <a:schemeClr val="bg1"/>
                    </a:solidFill>
                    <a:sym typeface="+mn-ea"/>
                  </a:rPr>
                  <a:t>形成共鸣</a:t>
                </a:r>
              </a:p>
            </p:txBody>
          </p:sp>
        </p:grpSp>
      </p:grpSp>
      <p:sp>
        <p:nvSpPr>
          <p:cNvPr id="29" name="Freeform: Shape 8"/>
          <p:cNvSpPr/>
          <p:nvPr>
            <p:custDataLst>
              <p:tags r:id="rId4"/>
            </p:custDataLst>
          </p:nvPr>
        </p:nvSpPr>
        <p:spPr bwMode="auto">
          <a:xfrm>
            <a:off x="912495" y="4671695"/>
            <a:ext cx="1522730" cy="1395730"/>
          </a:xfrm>
          <a:custGeom>
            <a:avLst/>
            <a:gdLst>
              <a:gd name="T0" fmla="*/ 535 w 595"/>
              <a:gd name="T1" fmla="*/ 60 h 919"/>
              <a:gd name="T2" fmla="*/ 359 w 595"/>
              <a:gd name="T3" fmla="*/ 60 h 919"/>
              <a:gd name="T4" fmla="*/ 297 w 595"/>
              <a:gd name="T5" fmla="*/ 0 h 919"/>
              <a:gd name="T6" fmla="*/ 236 w 595"/>
              <a:gd name="T7" fmla="*/ 60 h 919"/>
              <a:gd name="T8" fmla="*/ 59 w 595"/>
              <a:gd name="T9" fmla="*/ 60 h 919"/>
              <a:gd name="T10" fmla="*/ 0 w 595"/>
              <a:gd name="T11" fmla="*/ 120 h 919"/>
              <a:gd name="T12" fmla="*/ 0 w 595"/>
              <a:gd name="T13" fmla="*/ 859 h 919"/>
              <a:gd name="T14" fmla="*/ 59 w 595"/>
              <a:gd name="T15" fmla="*/ 919 h 919"/>
              <a:gd name="T16" fmla="*/ 535 w 595"/>
              <a:gd name="T17" fmla="*/ 919 h 919"/>
              <a:gd name="T18" fmla="*/ 595 w 595"/>
              <a:gd name="T19" fmla="*/ 859 h 919"/>
              <a:gd name="T20" fmla="*/ 595 w 595"/>
              <a:gd name="T21" fmla="*/ 120 h 919"/>
              <a:gd name="T22" fmla="*/ 535 w 595"/>
              <a:gd name="T23" fmla="*/ 60 h 919"/>
              <a:gd name="T24" fmla="*/ 589 w 595"/>
              <a:gd name="T25" fmla="*/ 859 h 919"/>
              <a:gd name="T26" fmla="*/ 535 w 595"/>
              <a:gd name="T27" fmla="*/ 913 h 919"/>
              <a:gd name="T28" fmla="*/ 59 w 595"/>
              <a:gd name="T29" fmla="*/ 913 h 919"/>
              <a:gd name="T30" fmla="*/ 6 w 595"/>
              <a:gd name="T31" fmla="*/ 859 h 919"/>
              <a:gd name="T32" fmla="*/ 6 w 595"/>
              <a:gd name="T33" fmla="*/ 467 h 919"/>
              <a:gd name="T34" fmla="*/ 589 w 595"/>
              <a:gd name="T35" fmla="*/ 467 h 919"/>
              <a:gd name="T36" fmla="*/ 589 w 595"/>
              <a:gd name="T37" fmla="*/ 859 h 9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95" h="919">
                <a:moveTo>
                  <a:pt x="535" y="60"/>
                </a:moveTo>
                <a:cubicBezTo>
                  <a:pt x="359" y="60"/>
                  <a:pt x="359" y="60"/>
                  <a:pt x="359" y="60"/>
                </a:cubicBezTo>
                <a:cubicBezTo>
                  <a:pt x="330" y="51"/>
                  <a:pt x="307" y="29"/>
                  <a:pt x="297" y="0"/>
                </a:cubicBezTo>
                <a:cubicBezTo>
                  <a:pt x="288" y="29"/>
                  <a:pt x="265" y="51"/>
                  <a:pt x="236" y="60"/>
                </a:cubicBezTo>
                <a:cubicBezTo>
                  <a:pt x="59" y="60"/>
                  <a:pt x="59" y="60"/>
                  <a:pt x="59" y="60"/>
                </a:cubicBezTo>
                <a:cubicBezTo>
                  <a:pt x="27" y="60"/>
                  <a:pt x="0" y="87"/>
                  <a:pt x="0" y="120"/>
                </a:cubicBezTo>
                <a:cubicBezTo>
                  <a:pt x="0" y="859"/>
                  <a:pt x="0" y="859"/>
                  <a:pt x="0" y="859"/>
                </a:cubicBezTo>
                <a:cubicBezTo>
                  <a:pt x="0" y="892"/>
                  <a:pt x="27" y="919"/>
                  <a:pt x="59" y="919"/>
                </a:cubicBezTo>
                <a:cubicBezTo>
                  <a:pt x="535" y="919"/>
                  <a:pt x="535" y="919"/>
                  <a:pt x="535" y="919"/>
                </a:cubicBezTo>
                <a:cubicBezTo>
                  <a:pt x="568" y="919"/>
                  <a:pt x="595" y="892"/>
                  <a:pt x="595" y="859"/>
                </a:cubicBezTo>
                <a:cubicBezTo>
                  <a:pt x="595" y="120"/>
                  <a:pt x="595" y="120"/>
                  <a:pt x="595" y="120"/>
                </a:cubicBezTo>
                <a:cubicBezTo>
                  <a:pt x="595" y="87"/>
                  <a:pt x="568" y="60"/>
                  <a:pt x="535" y="60"/>
                </a:cubicBezTo>
                <a:close/>
                <a:moveTo>
                  <a:pt x="589" y="859"/>
                </a:moveTo>
                <a:cubicBezTo>
                  <a:pt x="589" y="889"/>
                  <a:pt x="565" y="913"/>
                  <a:pt x="535" y="913"/>
                </a:cubicBezTo>
                <a:cubicBezTo>
                  <a:pt x="59" y="913"/>
                  <a:pt x="59" y="913"/>
                  <a:pt x="59" y="913"/>
                </a:cubicBezTo>
                <a:cubicBezTo>
                  <a:pt x="30" y="913"/>
                  <a:pt x="6" y="889"/>
                  <a:pt x="6" y="859"/>
                </a:cubicBezTo>
                <a:cubicBezTo>
                  <a:pt x="6" y="467"/>
                  <a:pt x="6" y="467"/>
                  <a:pt x="6" y="467"/>
                </a:cubicBezTo>
                <a:cubicBezTo>
                  <a:pt x="589" y="467"/>
                  <a:pt x="589" y="467"/>
                  <a:pt x="589" y="467"/>
                </a:cubicBezTo>
                <a:lnTo>
                  <a:pt x="589" y="859"/>
                </a:lnTo>
                <a:close/>
              </a:path>
            </a:pathLst>
          </a:custGeom>
          <a:solidFill>
            <a:srgbClr val="2E75B6"/>
          </a:solidFill>
          <a:ln>
            <a:noFill/>
          </a:ln>
          <a:effectLst/>
        </p:spPr>
        <p:txBody>
          <a:bodyPr vert="horz" wrap="square" lIns="144000" tIns="1908000" rIns="144000" bIns="60960" anchor="t" anchorCtr="1" compatLnSpc="1">
            <a:normAutofit lnSpcReduction="20000"/>
          </a:bodyPr>
          <a:lstStyle/>
          <a:p>
            <a:pPr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 sz="1100" dirty="0">
              <a:solidFill>
                <a:prstClr val="black"/>
              </a:solidFill>
              <a:latin typeface="Arial" panose="020B0604020202020204" pitchFamily="34" charset="0"/>
              <a:ea typeface="Microsoft YaHei UI" panose="020B0503020204020204" pitchFamily="34" charset="-122"/>
              <a:cs typeface="宋体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30" name="Freeform: Shape 12"/>
          <p:cNvSpPr/>
          <p:nvPr>
            <p:custDataLst>
              <p:tags r:id="rId5"/>
            </p:custDataLst>
          </p:nvPr>
        </p:nvSpPr>
        <p:spPr bwMode="auto">
          <a:xfrm>
            <a:off x="4058920" y="4671695"/>
            <a:ext cx="1753235" cy="1384300"/>
          </a:xfrm>
          <a:custGeom>
            <a:avLst/>
            <a:gdLst>
              <a:gd name="T0" fmla="*/ 535 w 595"/>
              <a:gd name="T1" fmla="*/ 60 h 919"/>
              <a:gd name="T2" fmla="*/ 359 w 595"/>
              <a:gd name="T3" fmla="*/ 60 h 919"/>
              <a:gd name="T4" fmla="*/ 297 w 595"/>
              <a:gd name="T5" fmla="*/ 0 h 919"/>
              <a:gd name="T6" fmla="*/ 236 w 595"/>
              <a:gd name="T7" fmla="*/ 60 h 919"/>
              <a:gd name="T8" fmla="*/ 59 w 595"/>
              <a:gd name="T9" fmla="*/ 60 h 919"/>
              <a:gd name="T10" fmla="*/ 0 w 595"/>
              <a:gd name="T11" fmla="*/ 120 h 919"/>
              <a:gd name="T12" fmla="*/ 0 w 595"/>
              <a:gd name="T13" fmla="*/ 859 h 919"/>
              <a:gd name="T14" fmla="*/ 59 w 595"/>
              <a:gd name="T15" fmla="*/ 919 h 919"/>
              <a:gd name="T16" fmla="*/ 535 w 595"/>
              <a:gd name="T17" fmla="*/ 919 h 919"/>
              <a:gd name="T18" fmla="*/ 595 w 595"/>
              <a:gd name="T19" fmla="*/ 859 h 919"/>
              <a:gd name="T20" fmla="*/ 595 w 595"/>
              <a:gd name="T21" fmla="*/ 120 h 919"/>
              <a:gd name="T22" fmla="*/ 535 w 595"/>
              <a:gd name="T23" fmla="*/ 60 h 919"/>
              <a:gd name="T24" fmla="*/ 589 w 595"/>
              <a:gd name="T25" fmla="*/ 859 h 919"/>
              <a:gd name="T26" fmla="*/ 535 w 595"/>
              <a:gd name="T27" fmla="*/ 913 h 919"/>
              <a:gd name="T28" fmla="*/ 59 w 595"/>
              <a:gd name="T29" fmla="*/ 913 h 919"/>
              <a:gd name="T30" fmla="*/ 6 w 595"/>
              <a:gd name="T31" fmla="*/ 859 h 919"/>
              <a:gd name="T32" fmla="*/ 6 w 595"/>
              <a:gd name="T33" fmla="*/ 467 h 919"/>
              <a:gd name="T34" fmla="*/ 589 w 595"/>
              <a:gd name="T35" fmla="*/ 467 h 919"/>
              <a:gd name="T36" fmla="*/ 589 w 595"/>
              <a:gd name="T37" fmla="*/ 859 h 9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95" h="919">
                <a:moveTo>
                  <a:pt x="535" y="60"/>
                </a:moveTo>
                <a:cubicBezTo>
                  <a:pt x="359" y="60"/>
                  <a:pt x="359" y="60"/>
                  <a:pt x="359" y="60"/>
                </a:cubicBezTo>
                <a:cubicBezTo>
                  <a:pt x="330" y="51"/>
                  <a:pt x="307" y="29"/>
                  <a:pt x="297" y="0"/>
                </a:cubicBezTo>
                <a:cubicBezTo>
                  <a:pt x="288" y="29"/>
                  <a:pt x="265" y="51"/>
                  <a:pt x="236" y="60"/>
                </a:cubicBezTo>
                <a:cubicBezTo>
                  <a:pt x="59" y="60"/>
                  <a:pt x="59" y="60"/>
                  <a:pt x="59" y="60"/>
                </a:cubicBezTo>
                <a:cubicBezTo>
                  <a:pt x="27" y="60"/>
                  <a:pt x="0" y="87"/>
                  <a:pt x="0" y="120"/>
                </a:cubicBezTo>
                <a:cubicBezTo>
                  <a:pt x="0" y="859"/>
                  <a:pt x="0" y="859"/>
                  <a:pt x="0" y="859"/>
                </a:cubicBezTo>
                <a:cubicBezTo>
                  <a:pt x="0" y="892"/>
                  <a:pt x="27" y="919"/>
                  <a:pt x="59" y="919"/>
                </a:cubicBezTo>
                <a:cubicBezTo>
                  <a:pt x="535" y="919"/>
                  <a:pt x="535" y="919"/>
                  <a:pt x="535" y="919"/>
                </a:cubicBezTo>
                <a:cubicBezTo>
                  <a:pt x="568" y="919"/>
                  <a:pt x="595" y="892"/>
                  <a:pt x="595" y="859"/>
                </a:cubicBezTo>
                <a:cubicBezTo>
                  <a:pt x="595" y="120"/>
                  <a:pt x="595" y="120"/>
                  <a:pt x="595" y="120"/>
                </a:cubicBezTo>
                <a:cubicBezTo>
                  <a:pt x="595" y="87"/>
                  <a:pt x="568" y="60"/>
                  <a:pt x="535" y="60"/>
                </a:cubicBezTo>
                <a:close/>
                <a:moveTo>
                  <a:pt x="589" y="859"/>
                </a:moveTo>
                <a:cubicBezTo>
                  <a:pt x="589" y="889"/>
                  <a:pt x="565" y="913"/>
                  <a:pt x="535" y="913"/>
                </a:cubicBezTo>
                <a:cubicBezTo>
                  <a:pt x="59" y="913"/>
                  <a:pt x="59" y="913"/>
                  <a:pt x="59" y="913"/>
                </a:cubicBezTo>
                <a:cubicBezTo>
                  <a:pt x="30" y="913"/>
                  <a:pt x="6" y="889"/>
                  <a:pt x="6" y="859"/>
                </a:cubicBezTo>
                <a:cubicBezTo>
                  <a:pt x="6" y="467"/>
                  <a:pt x="6" y="467"/>
                  <a:pt x="6" y="467"/>
                </a:cubicBezTo>
                <a:cubicBezTo>
                  <a:pt x="589" y="467"/>
                  <a:pt x="589" y="467"/>
                  <a:pt x="589" y="467"/>
                </a:cubicBezTo>
                <a:lnTo>
                  <a:pt x="589" y="859"/>
                </a:lnTo>
                <a:close/>
              </a:path>
            </a:pathLst>
          </a:custGeom>
          <a:solidFill>
            <a:srgbClr val="3C8C93"/>
          </a:solidFill>
          <a:ln>
            <a:noFill/>
          </a:ln>
          <a:effectLst/>
        </p:spPr>
        <p:txBody>
          <a:bodyPr vert="horz" wrap="square" lIns="144000" tIns="1908000" rIns="144000" bIns="60960" anchor="t" anchorCtr="1" compatLnSpc="1">
            <a:normAutofit/>
          </a:bodyPr>
          <a:lstStyle/>
          <a:p>
            <a:pPr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 sz="1100" dirty="0">
              <a:solidFill>
                <a:prstClr val="black"/>
              </a:solidFill>
              <a:latin typeface="Arial" panose="020B0604020202020204" pitchFamily="34" charset="0"/>
              <a:ea typeface="Microsoft YaHei UI" panose="020B0503020204020204" pitchFamily="34" charset="-122"/>
              <a:cs typeface="宋体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31" name="TextBox 78"/>
          <p:cNvSpPr txBox="1"/>
          <p:nvPr>
            <p:custDataLst>
              <p:tags r:id="rId6"/>
            </p:custDataLst>
          </p:nvPr>
        </p:nvSpPr>
        <p:spPr>
          <a:xfrm>
            <a:off x="979805" y="4830445"/>
            <a:ext cx="12839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prstClr val="white"/>
                </a:solidFill>
                <a:latin typeface="Arial" panose="020B0604020202020204" pitchFamily="34" charset="0"/>
                <a:ea typeface="Microsoft YaHei UI" panose="020B0503020204020204" pitchFamily="34" charset="-122"/>
                <a:sym typeface="Arial" panose="020B0604020202020204" pitchFamily="34" charset="0"/>
              </a:rPr>
              <a:t>&gt;110</a:t>
            </a:r>
            <a:r>
              <a:rPr lang="zh-CN" altLang="en-US" b="1" dirty="0">
                <a:solidFill>
                  <a:prstClr val="white"/>
                </a:solidFill>
                <a:latin typeface="Arial" panose="020B0604020202020204" pitchFamily="34" charset="0"/>
                <a:ea typeface="Microsoft YaHei UI" panose="020B0503020204020204" pitchFamily="34" charset="-122"/>
                <a:sym typeface="Arial" panose="020B0604020202020204" pitchFamily="34" charset="0"/>
              </a:rPr>
              <a:t>家</a:t>
            </a:r>
            <a:endParaRPr lang="zh-CN" altLang="en-US" b="1" dirty="0">
              <a:solidFill>
                <a:prstClr val="white"/>
              </a:solidFill>
              <a:latin typeface="Arial" panose="020B0604020202020204" pitchFamily="34" charset="0"/>
              <a:ea typeface="Microsoft YaHei UI" panose="020B0503020204020204" pitchFamily="3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6" name="矩形 35"/>
          <p:cNvSpPr/>
          <p:nvPr>
            <p:custDataLst>
              <p:tags r:id="rId7"/>
            </p:custDataLst>
          </p:nvPr>
        </p:nvSpPr>
        <p:spPr>
          <a:xfrm>
            <a:off x="959485" y="5398770"/>
            <a:ext cx="1372870" cy="5715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200" b="1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2025年，海澜之家海外门店数量</a:t>
            </a:r>
          </a:p>
        </p:txBody>
      </p:sp>
      <p:sp>
        <p:nvSpPr>
          <p:cNvPr id="2" name="TextBox 78"/>
          <p:cNvSpPr txBox="1"/>
          <p:nvPr>
            <p:custDataLst>
              <p:tags r:id="rId8"/>
            </p:custDataLst>
          </p:nvPr>
        </p:nvSpPr>
        <p:spPr>
          <a:xfrm>
            <a:off x="4293870" y="4830445"/>
            <a:ext cx="12839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prstClr val="white"/>
                </a:solidFill>
                <a:latin typeface="Arial" panose="020B0604020202020204" pitchFamily="34" charset="0"/>
                <a:ea typeface="Microsoft YaHei UI" panose="020B0503020204020204" pitchFamily="34" charset="-122"/>
                <a:sym typeface="Arial" panose="020B0604020202020204" pitchFamily="34" charset="0"/>
              </a:rPr>
              <a:t>104</a:t>
            </a:r>
            <a:endParaRPr lang="zh-CN" altLang="en-US" b="1" dirty="0">
              <a:solidFill>
                <a:prstClr val="white"/>
              </a:solidFill>
              <a:latin typeface="Arial" panose="020B0604020202020204" pitchFamily="34" charset="0"/>
              <a:ea typeface="Microsoft YaHei UI" panose="020B0503020204020204" pitchFamily="3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" name="矩形 11"/>
          <p:cNvSpPr/>
          <p:nvPr>
            <p:custDataLst>
              <p:tags r:id="rId9"/>
            </p:custDataLst>
          </p:nvPr>
        </p:nvSpPr>
        <p:spPr>
          <a:xfrm>
            <a:off x="4227830" y="5398770"/>
            <a:ext cx="1372870" cy="5715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200" b="1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2026年3月，全球经贸摩擦指数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680" name="矩形 30"/>
          <p:cNvSpPr/>
          <p:nvPr>
            <p:custDataLst>
              <p:tags r:id="rId2"/>
            </p:custDataLst>
          </p:nvPr>
        </p:nvSpPr>
        <p:spPr>
          <a:xfrm>
            <a:off x="0" y="335285"/>
            <a:ext cx="12192717" cy="752008"/>
          </a:xfrm>
          <a:prstGeom prst="rect">
            <a:avLst/>
          </a:prstGeom>
          <a:solidFill>
            <a:srgbClr val="31859C"/>
          </a:solidFill>
          <a:ln>
            <a:solidFill>
              <a:srgbClr val="3185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595" noProof="1"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74753" name="矩形 99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-717" y="444251"/>
            <a:ext cx="12192717" cy="106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lvl="0" algn="ctr">
              <a:buClrTx/>
              <a:buSzTx/>
              <a:buFontTx/>
            </a:pPr>
            <a:r>
              <a:rPr lang="zh-CN" altLang="en-US" sz="316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三、能破局，找到行业跃迁的关键路径</a:t>
            </a:r>
          </a:p>
          <a:p>
            <a:pPr lvl="0" algn="ctr">
              <a:buClrTx/>
              <a:buSzTx/>
              <a:buFontTx/>
            </a:pPr>
            <a:endParaRPr lang="zh-CN" altLang="en-US" sz="316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grpSp>
        <p:nvGrpSpPr>
          <p:cNvPr id="22" name="组合 21"/>
          <p:cNvGrpSpPr/>
          <p:nvPr>
            <p:custDataLst>
              <p:tags r:id="rId4"/>
            </p:custDataLst>
          </p:nvPr>
        </p:nvGrpSpPr>
        <p:grpSpPr>
          <a:xfrm>
            <a:off x="404495" y="1541780"/>
            <a:ext cx="11375880" cy="4826635"/>
            <a:chOff x="282" y="979"/>
            <a:chExt cx="7934" cy="1653"/>
          </a:xfrm>
        </p:grpSpPr>
        <p:cxnSp>
          <p:nvCxnSpPr>
            <p:cNvPr id="171" name="直接连接符 170"/>
            <p:cNvCxnSpPr/>
            <p:nvPr>
              <p:custDataLst>
                <p:tags r:id="rId5"/>
              </p:custDataLst>
            </p:nvPr>
          </p:nvCxnSpPr>
          <p:spPr>
            <a:xfrm>
              <a:off x="282" y="1740"/>
              <a:ext cx="7900" cy="2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172" name="直接连接符 171"/>
            <p:cNvCxnSpPr/>
            <p:nvPr>
              <p:custDataLst>
                <p:tags r:id="rId6"/>
              </p:custDataLst>
            </p:nvPr>
          </p:nvCxnSpPr>
          <p:spPr>
            <a:xfrm flipH="1">
              <a:off x="922" y="1251"/>
              <a:ext cx="9" cy="489"/>
            </a:xfrm>
            <a:prstGeom prst="line">
              <a:avLst/>
            </a:prstGeom>
            <a:ln>
              <a:solidFill>
                <a:srgbClr val="5DBCC3"/>
              </a:solidFill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174" name="文本框 173"/>
            <p:cNvSpPr txBox="1"/>
            <p:nvPr>
              <p:custDataLst>
                <p:tags r:id="rId7"/>
              </p:custDataLst>
            </p:nvPr>
          </p:nvSpPr>
          <p:spPr>
            <a:xfrm>
              <a:off x="994" y="1293"/>
              <a:ext cx="3144" cy="447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zh-CN" altLang="en-US" b="1"/>
                <a:t>要树立</a:t>
              </a:r>
              <a:r>
                <a:rPr lang="zh-CN" altLang="en-US" b="1">
                  <a:solidFill>
                    <a:srgbClr val="0070C0"/>
                  </a:solidFill>
                </a:rPr>
                <a:t>文化自信、产业自信、品牌自信</a:t>
              </a:r>
              <a:r>
                <a:rPr lang="zh-CN" altLang="en-US" b="1"/>
                <a:t>。要撕掉别人话语体系下的标签，走出内卷薄利的怪圈。要构建</a:t>
              </a:r>
              <a:r>
                <a:rPr lang="zh-CN" altLang="en-US" b="1">
                  <a:solidFill>
                    <a:srgbClr val="0070C0"/>
                  </a:solidFill>
                </a:rPr>
                <a:t>标准定义权、时尚话语权</a:t>
              </a:r>
              <a:r>
                <a:rPr lang="zh-CN" altLang="en-US" b="1"/>
                <a:t>，提升</a:t>
              </a:r>
              <a:r>
                <a:rPr lang="zh-CN" altLang="en-US" b="1">
                  <a:solidFill>
                    <a:srgbClr val="0070C0"/>
                  </a:solidFill>
                </a:rPr>
                <a:t>品牌影响力、文化传播力</a:t>
              </a:r>
              <a:r>
                <a:rPr lang="zh-CN" altLang="en-US" b="1"/>
                <a:t>。</a:t>
              </a:r>
            </a:p>
          </p:txBody>
        </p:sp>
        <p:grpSp>
          <p:nvGrpSpPr>
            <p:cNvPr id="239" name="组合 19"/>
            <p:cNvGrpSpPr/>
            <p:nvPr/>
          </p:nvGrpSpPr>
          <p:grpSpPr>
            <a:xfrm>
              <a:off x="993" y="983"/>
              <a:ext cx="3346" cy="269"/>
              <a:chOff x="5998" y="1250"/>
              <a:chExt cx="4955" cy="679"/>
            </a:xfrm>
          </p:grpSpPr>
          <p:sp>
            <p:nvSpPr>
              <p:cNvPr id="1049320" name="iṥḻíḍe"/>
              <p:cNvSpPr txBox="1"/>
              <p:nvPr>
                <p:custDataLst>
                  <p:tags r:id="rId20"/>
                </p:custDataLst>
              </p:nvPr>
            </p:nvSpPr>
            <p:spPr>
              <a:xfrm flipH="1">
                <a:off x="5998" y="1250"/>
                <a:ext cx="4955" cy="679"/>
              </a:xfrm>
              <a:prstGeom prst="roundRect">
                <a:avLst/>
              </a:prstGeom>
              <a:gradFill>
                <a:gsLst>
                  <a:gs pos="0">
                    <a:srgbClr val="56A0B9"/>
                  </a:gs>
                  <a:gs pos="100000">
                    <a:srgbClr val="5DBDC3"/>
                  </a:gs>
                </a:gsLst>
                <a:lin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406444" tIns="105675" rIns="406444" bIns="105675" numCol="1" spcCol="0" rtlCol="0" fromWordArt="0" anchor="ctr" anchorCtr="0" forceAA="0" compatLnSpc="1">
                <a:noAutofit/>
              </a:bodyPr>
              <a:lstStyle>
                <a:defPPr>
                  <a:defRPr lang="en-US"/>
                </a:defPPr>
                <a:lvl1pPr marL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zh-CN" altLang="en-US" sz="1600" dirty="0"/>
                  <a:t>第一立志，以</a:t>
                </a:r>
                <a:r>
                  <a:rPr lang="zh-CN" altLang="en-US" sz="2200" b="1" dirty="0"/>
                  <a:t>“配得感”</a:t>
                </a:r>
                <a:r>
                  <a:rPr lang="zh-CN" altLang="en-US" sz="1600" dirty="0"/>
                  <a:t>定义品牌高度</a:t>
                </a:r>
              </a:p>
            </p:txBody>
          </p:sp>
          <p:sp>
            <p:nvSpPr>
              <p:cNvPr id="1049321" name="ïşļíḍê"/>
              <p:cNvSpPr/>
              <p:nvPr>
                <p:custDataLst>
                  <p:tags r:id="rId21"/>
                </p:custDataLst>
              </p:nvPr>
            </p:nvSpPr>
            <p:spPr>
              <a:xfrm flipV="1">
                <a:off x="6426" y="1835"/>
                <a:ext cx="169" cy="93"/>
              </a:xfrm>
              <a:prstGeom prst="triangle">
                <a:avLst/>
              </a:prstGeom>
              <a:solidFill>
                <a:srgbClr val="85C2B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406444" tIns="105675" rIns="406444" bIns="105675" numCol="1" spcCol="0" rtlCol="0" fromWordArt="0" anchor="ctr" anchorCtr="0" forceAA="0" compatLnSpc="1">
                <a:noAutofit/>
              </a:bodyPr>
              <a:lstStyle>
                <a:defPPr>
                  <a:defRPr lang="en-US"/>
                </a:defPPr>
                <a:lvl1pPr marL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 sz="226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37" name="组合 18"/>
            <p:cNvGrpSpPr/>
            <p:nvPr/>
          </p:nvGrpSpPr>
          <p:grpSpPr>
            <a:xfrm>
              <a:off x="634" y="2360"/>
              <a:ext cx="3364" cy="268"/>
              <a:chOff x="3649" y="2487"/>
              <a:chExt cx="2712" cy="710"/>
            </a:xfrm>
            <a:solidFill>
              <a:srgbClr val="00B0F0"/>
            </a:solidFill>
          </p:grpSpPr>
          <p:sp>
            <p:nvSpPr>
              <p:cNvPr id="1049318" name="işḻîḓé"/>
              <p:cNvSpPr txBox="1"/>
              <p:nvPr>
                <p:custDataLst>
                  <p:tags r:id="rId18"/>
                </p:custDataLst>
              </p:nvPr>
            </p:nvSpPr>
            <p:spPr>
              <a:xfrm flipH="1">
                <a:off x="3649" y="2487"/>
                <a:ext cx="2712" cy="710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406444" tIns="105675" rIns="406444" bIns="105675" numCol="1" spcCol="0" rtlCol="0" fromWordArt="0" anchor="ctr" anchorCtr="0" forceAA="0" compatLnSpc="1">
                <a:noAutofit/>
              </a:bodyPr>
              <a:lstStyle>
                <a:defPPr>
                  <a:defRPr lang="en-US"/>
                </a:defPPr>
                <a:lvl1pPr marL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30000"/>
                  </a:lnSpc>
                </a:pPr>
                <a:r>
                  <a:rPr kumimoji="1" lang="zh-CN" altLang="en-US" sz="1600" dirty="0">
                    <a:solidFill>
                      <a:srgbClr val="FFFFFF"/>
                    </a:solidFill>
                  </a:rPr>
                  <a:t>第三求新，以</a:t>
                </a:r>
                <a:r>
                  <a:rPr kumimoji="1" lang="zh-CN" altLang="en-US" sz="2200" b="1" dirty="0">
                    <a:solidFill>
                      <a:srgbClr val="FFFFFF"/>
                    </a:solidFill>
                  </a:rPr>
                  <a:t>“加速度”</a:t>
                </a:r>
                <a:r>
                  <a:rPr kumimoji="1" lang="zh-CN" altLang="en-US" sz="1600" dirty="0">
                    <a:solidFill>
                      <a:srgbClr val="FFFFFF"/>
                    </a:solidFill>
                  </a:rPr>
                  <a:t>融入价值网络</a:t>
                </a:r>
              </a:p>
            </p:txBody>
          </p:sp>
          <p:sp>
            <p:nvSpPr>
              <p:cNvPr id="1049319" name="işľiḍé"/>
              <p:cNvSpPr/>
              <p:nvPr>
                <p:custDataLst>
                  <p:tags r:id="rId19"/>
                </p:custDataLst>
              </p:nvPr>
            </p:nvSpPr>
            <p:spPr>
              <a:xfrm>
                <a:off x="3939" y="2522"/>
                <a:ext cx="169" cy="93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406444" tIns="105675" rIns="406444" bIns="105675" numCol="1" spcCol="0" rtlCol="0" fromWordArt="0" anchor="ctr" anchorCtr="0" forceAA="0" compatLnSpc="1">
                <a:noAutofit/>
              </a:bodyPr>
              <a:lstStyle>
                <a:defPPr>
                  <a:defRPr lang="en-US"/>
                </a:defPPr>
                <a:lvl1pPr marL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30000"/>
                  </a:lnSpc>
                </a:pPr>
                <a:endParaRPr kumimoji="1" lang="zh-CN" altLang="en-US" sz="4515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80" name="文本框 179"/>
            <p:cNvSpPr txBox="1"/>
            <p:nvPr>
              <p:custDataLst>
                <p:tags r:id="rId8"/>
              </p:custDataLst>
            </p:nvPr>
          </p:nvSpPr>
          <p:spPr>
            <a:xfrm>
              <a:off x="724" y="1812"/>
              <a:ext cx="3274" cy="61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zh-CN" altLang="en-US" b="1"/>
                <a:t>要顺应</a:t>
              </a:r>
              <a:r>
                <a:rPr lang="zh-CN" altLang="en-US" b="1">
                  <a:solidFill>
                    <a:srgbClr val="0070C0"/>
                  </a:solidFill>
                </a:rPr>
                <a:t>科技、产业、市场</a:t>
              </a:r>
              <a:r>
                <a:rPr lang="zh-CN" altLang="en-US" b="1"/>
                <a:t>的深度调整，将自身嵌于演进中，提前布局落子，做好价值卡位。把握</a:t>
              </a:r>
              <a:r>
                <a:rPr lang="zh-CN" altLang="en-US" b="1">
                  <a:solidFill>
                    <a:srgbClr val="0070C0"/>
                  </a:solidFill>
                </a:rPr>
                <a:t>智能原生、未来产业、服务经济、责任发展</a:t>
              </a:r>
              <a:r>
                <a:rPr lang="zh-CN" altLang="en-US" b="1"/>
                <a:t>的趋势，</a:t>
              </a:r>
              <a:r>
                <a:rPr lang="zh-CN" altLang="en-US" b="1">
                  <a:solidFill>
                    <a:srgbClr val="0070C0"/>
                  </a:solidFill>
                </a:rPr>
                <a:t>当快则快，当慢则慢，</a:t>
              </a:r>
              <a:r>
                <a:rPr lang="zh-CN" altLang="en-US" b="1"/>
                <a:t>踏在正确的节拍上。</a:t>
              </a:r>
            </a:p>
          </p:txBody>
        </p:sp>
        <p:sp>
          <p:nvSpPr>
            <p:cNvPr id="184" name="文本框 183"/>
            <p:cNvSpPr txBox="1"/>
            <p:nvPr>
              <p:custDataLst>
                <p:tags r:id="rId9"/>
              </p:custDataLst>
            </p:nvPr>
          </p:nvSpPr>
          <p:spPr>
            <a:xfrm>
              <a:off x="4691" y="1301"/>
              <a:ext cx="3525" cy="4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zh-CN" altLang="en-US" b="1"/>
                <a:t>要站在时间的一边，做难而正确的事。回归本质，</a:t>
              </a:r>
              <a:r>
                <a:rPr lang="zh-CN" altLang="en-US" b="1">
                  <a:solidFill>
                    <a:srgbClr val="0070C0"/>
                  </a:solidFill>
                </a:rPr>
                <a:t>提升基础能力，强化基础创新。</a:t>
              </a:r>
              <a:r>
                <a:rPr lang="zh-CN" altLang="en-US" b="1"/>
                <a:t>在产品和工艺上精益求精，发展先进制造，</a:t>
              </a:r>
              <a:r>
                <a:rPr lang="zh-CN" altLang="en-US" b="1">
                  <a:solidFill>
                    <a:srgbClr val="0070C0"/>
                  </a:solidFill>
                </a:rPr>
                <a:t>提品质、树标准、强引领</a:t>
              </a:r>
              <a:r>
                <a:rPr lang="zh-CN" altLang="en-US" b="1"/>
                <a:t>；要在品牌和信誉上</a:t>
              </a:r>
              <a:r>
                <a:rPr lang="zh-CN" altLang="en-US" b="1">
                  <a:solidFill>
                    <a:srgbClr val="0070C0"/>
                  </a:solidFill>
                </a:rPr>
                <a:t>久久为功，坚守初心</a:t>
              </a:r>
              <a:r>
                <a:rPr lang="zh-CN" altLang="en-US" b="1"/>
                <a:t>。</a:t>
              </a:r>
            </a:p>
          </p:txBody>
        </p:sp>
        <p:sp>
          <p:nvSpPr>
            <p:cNvPr id="188" name="文本框 187"/>
            <p:cNvSpPr txBox="1"/>
            <p:nvPr>
              <p:custDataLst>
                <p:tags r:id="rId10"/>
              </p:custDataLst>
            </p:nvPr>
          </p:nvSpPr>
          <p:spPr>
            <a:xfrm>
              <a:off x="4340" y="1820"/>
              <a:ext cx="3663" cy="55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zh-CN" altLang="en-US" b="1"/>
                <a:t>企业要以</a:t>
              </a:r>
              <a:r>
                <a:rPr lang="zh-CN" altLang="en-US" b="1">
                  <a:solidFill>
                    <a:srgbClr val="0070C0"/>
                  </a:solidFill>
                </a:rPr>
                <a:t>长期主义</a:t>
              </a:r>
              <a:r>
                <a:rPr lang="zh-CN" altLang="en-US" b="1"/>
                <a:t>为导向，践行社会责任、推动</a:t>
              </a:r>
              <a:r>
                <a:rPr lang="en-US" altLang="zh-CN" b="1"/>
                <a:t>ESG</a:t>
              </a:r>
              <a:r>
                <a:rPr lang="zh-CN" altLang="en-US" b="1"/>
                <a:t>创新，建设负责任的供应链，将价值追求从企业利润最大化，延展为</a:t>
              </a:r>
              <a:r>
                <a:rPr lang="zh-CN" altLang="en-US" b="1">
                  <a:solidFill>
                    <a:srgbClr val="0070C0"/>
                  </a:solidFill>
                </a:rPr>
                <a:t>经济、社会、生态</a:t>
              </a:r>
              <a:r>
                <a:rPr lang="zh-CN" altLang="en-US" b="1"/>
                <a:t>综合效益最大化。打造受人尊重的事业，成为人人希望你成功的企业。</a:t>
              </a:r>
            </a:p>
          </p:txBody>
        </p:sp>
        <p:cxnSp>
          <p:nvCxnSpPr>
            <p:cNvPr id="189" name="直接连接符 188"/>
            <p:cNvCxnSpPr/>
            <p:nvPr>
              <p:custDataLst>
                <p:tags r:id="rId11"/>
              </p:custDataLst>
            </p:nvPr>
          </p:nvCxnSpPr>
          <p:spPr>
            <a:xfrm flipH="1">
              <a:off x="4650" y="1267"/>
              <a:ext cx="6" cy="48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190" name="直接连接符 189"/>
            <p:cNvCxnSpPr/>
            <p:nvPr>
              <p:custDataLst>
                <p:tags r:id="rId12"/>
              </p:custDataLst>
            </p:nvPr>
          </p:nvCxnSpPr>
          <p:spPr>
            <a:xfrm>
              <a:off x="629" y="1740"/>
              <a:ext cx="6" cy="620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grpSp>
          <p:nvGrpSpPr>
            <p:cNvPr id="191" name="组合 19"/>
            <p:cNvGrpSpPr/>
            <p:nvPr/>
          </p:nvGrpSpPr>
          <p:grpSpPr>
            <a:xfrm>
              <a:off x="4691" y="979"/>
              <a:ext cx="3312" cy="272"/>
              <a:chOff x="6288" y="1336"/>
              <a:chExt cx="4905" cy="687"/>
            </a:xfrm>
            <a:solidFill>
              <a:srgbClr val="3C8BCE"/>
            </a:solidFill>
          </p:grpSpPr>
          <p:sp>
            <p:nvSpPr>
              <p:cNvPr id="192" name="iṥḻíḍe"/>
              <p:cNvSpPr txBox="1"/>
              <p:nvPr>
                <p:custDataLst>
                  <p:tags r:id="rId16"/>
                </p:custDataLst>
              </p:nvPr>
            </p:nvSpPr>
            <p:spPr>
              <a:xfrm flipH="1">
                <a:off x="6288" y="1336"/>
                <a:ext cx="4905" cy="687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406444" tIns="105675" rIns="406444" bIns="105675" numCol="1" spcCol="0" rtlCol="0" fromWordArt="0" anchor="ctr" anchorCtr="0" forceAA="0" compatLnSpc="1">
                <a:noAutofit/>
              </a:bodyPr>
              <a:lstStyle>
                <a:defPPr>
                  <a:defRPr lang="en-US"/>
                </a:defPPr>
                <a:lvl1pPr marL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zh-CN" altLang="en-US" sz="1600" dirty="0"/>
                  <a:t>第二固本，以</a:t>
                </a:r>
                <a:r>
                  <a:rPr lang="zh-CN" altLang="en-US" sz="2200" b="1" dirty="0"/>
                  <a:t>“慢变量”</a:t>
                </a:r>
                <a:r>
                  <a:rPr lang="zh-CN" altLang="en-US" sz="1600" dirty="0"/>
                  <a:t>厚植产业优势</a:t>
                </a:r>
              </a:p>
            </p:txBody>
          </p:sp>
          <p:sp>
            <p:nvSpPr>
              <p:cNvPr id="193" name="ïşļíḍê"/>
              <p:cNvSpPr/>
              <p:nvPr>
                <p:custDataLst>
                  <p:tags r:id="rId17"/>
                </p:custDataLst>
              </p:nvPr>
            </p:nvSpPr>
            <p:spPr>
              <a:xfrm flipV="1">
                <a:off x="6426" y="1835"/>
                <a:ext cx="169" cy="93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406444" tIns="105675" rIns="406444" bIns="105675" numCol="1" spcCol="0" rtlCol="0" fromWordArt="0" anchor="ctr" anchorCtr="0" forceAA="0" compatLnSpc="1">
                <a:noAutofit/>
              </a:bodyPr>
              <a:lstStyle>
                <a:defPPr>
                  <a:defRPr lang="en-US"/>
                </a:defPPr>
                <a:lvl1pPr marL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 sz="226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194" name="直接连接符 193"/>
            <p:cNvCxnSpPr/>
            <p:nvPr>
              <p:custDataLst>
                <p:tags r:id="rId13"/>
              </p:custDataLst>
            </p:nvPr>
          </p:nvCxnSpPr>
          <p:spPr>
            <a:xfrm>
              <a:off x="4263" y="1763"/>
              <a:ext cx="6" cy="620"/>
            </a:xfrm>
            <a:prstGeom prst="line">
              <a:avLst/>
            </a:prstGeom>
            <a:ln>
              <a:solidFill>
                <a:srgbClr val="59B5AD"/>
              </a:solidFill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grpSp>
          <p:nvGrpSpPr>
            <p:cNvPr id="195" name="组合 18"/>
            <p:cNvGrpSpPr/>
            <p:nvPr/>
          </p:nvGrpSpPr>
          <p:grpSpPr>
            <a:xfrm>
              <a:off x="4269" y="2363"/>
              <a:ext cx="3434" cy="269"/>
              <a:chOff x="3699" y="2522"/>
              <a:chExt cx="2769" cy="712"/>
            </a:xfrm>
            <a:solidFill>
              <a:srgbClr val="59B5AD"/>
            </a:solidFill>
          </p:grpSpPr>
          <p:sp>
            <p:nvSpPr>
              <p:cNvPr id="196" name="işḻîḓé"/>
              <p:cNvSpPr txBox="1"/>
              <p:nvPr>
                <p:custDataLst>
                  <p:tags r:id="rId14"/>
                </p:custDataLst>
              </p:nvPr>
            </p:nvSpPr>
            <p:spPr>
              <a:xfrm flipH="1">
                <a:off x="3699" y="2538"/>
                <a:ext cx="2769" cy="696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406444" tIns="105675" rIns="406444" bIns="105675" numCol="1" spcCol="0" rtlCol="0" fromWordArt="0" anchor="ctr" anchorCtr="0" forceAA="0" compatLnSpc="1">
                <a:noAutofit/>
              </a:bodyPr>
              <a:lstStyle>
                <a:defPPr>
                  <a:defRPr lang="en-US"/>
                </a:defPPr>
                <a:lvl1pPr marL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30000"/>
                  </a:lnSpc>
                </a:pPr>
                <a:r>
                  <a:rPr kumimoji="1" lang="zh-CN" altLang="en-US" sz="1600" dirty="0">
                    <a:solidFill>
                      <a:srgbClr val="FFFFFF"/>
                    </a:solidFill>
                  </a:rPr>
                  <a:t>第四向善，以</a:t>
                </a:r>
                <a:r>
                  <a:rPr kumimoji="1" lang="zh-CN" altLang="en-US" sz="2200" b="1" dirty="0">
                    <a:solidFill>
                      <a:srgbClr val="FFFFFF"/>
                    </a:solidFill>
                  </a:rPr>
                  <a:t>“利他性”</a:t>
                </a:r>
                <a:r>
                  <a:rPr kumimoji="1" lang="zh-CN" altLang="en-US" sz="1600" dirty="0">
                    <a:solidFill>
                      <a:srgbClr val="FFFFFF"/>
                    </a:solidFill>
                  </a:rPr>
                  <a:t>创造共同价值</a:t>
                </a:r>
              </a:p>
            </p:txBody>
          </p:sp>
          <p:sp>
            <p:nvSpPr>
              <p:cNvPr id="197" name="işľiḍé"/>
              <p:cNvSpPr/>
              <p:nvPr>
                <p:custDataLst>
                  <p:tags r:id="rId15"/>
                </p:custDataLst>
              </p:nvPr>
            </p:nvSpPr>
            <p:spPr>
              <a:xfrm>
                <a:off x="3939" y="2522"/>
                <a:ext cx="169" cy="93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406444" tIns="105675" rIns="406444" bIns="105675" numCol="1" spcCol="0" rtlCol="0" fromWordArt="0" anchor="ctr" anchorCtr="0" forceAA="0" compatLnSpc="1">
                <a:noAutofit/>
              </a:bodyPr>
              <a:lstStyle>
                <a:defPPr>
                  <a:defRPr lang="en-US"/>
                </a:defPPr>
                <a:lvl1pPr marL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30000"/>
                  </a:lnSpc>
                </a:pPr>
                <a:endParaRPr kumimoji="1" lang="zh-CN" altLang="en-US" sz="4515">
                  <a:solidFill>
                    <a:srgbClr val="FFFFFF"/>
                  </a:solidFill>
                </a:endParaRPr>
              </a:p>
            </p:txBody>
          </p:sp>
        </p:grpSp>
      </p:grp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/>
        </p:nvGrpSpPr>
        <p:grpSpPr>
          <a:xfrm>
            <a:off x="1007110" y="842010"/>
            <a:ext cx="10163175" cy="4302760"/>
            <a:chOff x="1561" y="4281"/>
            <a:chExt cx="15840" cy="6721"/>
          </a:xfrm>
        </p:grpSpPr>
        <p:sp>
          <p:nvSpPr>
            <p:cNvPr id="7" name="矩形 6"/>
            <p:cNvSpPr/>
            <p:nvPr/>
          </p:nvSpPr>
          <p:spPr>
            <a:xfrm>
              <a:off x="1561" y="4297"/>
              <a:ext cx="15840" cy="6705"/>
            </a:xfrm>
            <a:prstGeom prst="rect">
              <a:avLst/>
            </a:prstGeom>
            <a:noFill/>
            <a:ln w="12700" cap="flat" cmpd="sng" algn="ctr">
              <a:solidFill>
                <a:srgbClr val="297FB9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135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endParaRPr>
            </a:p>
          </p:txBody>
        </p:sp>
        <p:grpSp>
          <p:nvGrpSpPr>
            <p:cNvPr id="8" name="组合 7"/>
            <p:cNvGrpSpPr/>
            <p:nvPr/>
          </p:nvGrpSpPr>
          <p:grpSpPr>
            <a:xfrm>
              <a:off x="1818" y="4281"/>
              <a:ext cx="15175" cy="6406"/>
              <a:chOff x="1102835" y="2457449"/>
              <a:chExt cx="1872208" cy="6234613"/>
            </a:xfrm>
          </p:grpSpPr>
          <p:sp>
            <p:nvSpPr>
              <p:cNvPr id="9" name="圆角矩形 64"/>
              <p:cNvSpPr/>
              <p:nvPr/>
            </p:nvSpPr>
            <p:spPr>
              <a:xfrm>
                <a:off x="1102835" y="2457449"/>
                <a:ext cx="1872208" cy="90000"/>
              </a:xfrm>
              <a:prstGeom prst="roundRect">
                <a:avLst>
                  <a:gd name="adj" fmla="val 50000"/>
                </a:avLst>
              </a:prstGeom>
              <a:solidFill>
                <a:srgbClr val="297FB9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135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0" name="圆角矩形 65"/>
              <p:cNvSpPr/>
              <p:nvPr/>
            </p:nvSpPr>
            <p:spPr>
              <a:xfrm>
                <a:off x="1102835" y="8602062"/>
                <a:ext cx="1872208" cy="90000"/>
              </a:xfrm>
              <a:prstGeom prst="roundRect">
                <a:avLst>
                  <a:gd name="adj" fmla="val 50000"/>
                </a:avLst>
              </a:prstGeom>
              <a:solidFill>
                <a:srgbClr val="297FB9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135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</p:grpSp>
      </p:grpSp>
      <p:pic>
        <p:nvPicPr>
          <p:cNvPr id="64" name="图片 63"/>
          <p:cNvPicPr>
            <a:picLocks noChangeAspect="1"/>
          </p:cNvPicPr>
          <p:nvPr/>
        </p:nvPicPr>
        <p:blipFill>
          <a:blip r:embed="rId2"/>
          <a:srcRect b="8076"/>
          <a:stretch>
            <a:fillRect/>
          </a:stretch>
        </p:blipFill>
        <p:spPr>
          <a:xfrm>
            <a:off x="0" y="5144855"/>
            <a:ext cx="12192717" cy="1256693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1007110" y="1951990"/>
            <a:ext cx="10163810" cy="2931795"/>
          </a:xfrm>
          <a:prstGeom prst="rect">
            <a:avLst/>
          </a:prstGeom>
        </p:spPr>
        <p:txBody>
          <a:bodyPr wrap="square" lIns="93834" tIns="46915" rIns="93834" bIns="46915">
            <a:noAutofit/>
          </a:bodyPr>
          <a:lstStyle/>
          <a:p>
            <a:pPr marR="0" lvl="0" indent="0" algn="ctr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致广大而尽精微，笃根本而求实效。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R="0" lvl="0" indent="0" algn="ctr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在大局中立大志，在新局中启新程。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R="0" lvl="0" indent="0" algn="ctr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深耕中国创造，构建世界品牌，共赴锦绣未来。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680" name="矩形 30"/>
          <p:cNvSpPr/>
          <p:nvPr>
            <p:custDataLst>
              <p:tags r:id="rId2"/>
            </p:custDataLst>
          </p:nvPr>
        </p:nvSpPr>
        <p:spPr>
          <a:xfrm>
            <a:off x="0" y="5"/>
            <a:ext cx="12192717" cy="752008"/>
          </a:xfrm>
          <a:prstGeom prst="rect">
            <a:avLst/>
          </a:prstGeom>
          <a:solidFill>
            <a:srgbClr val="31859C"/>
          </a:solidFill>
          <a:ln>
            <a:solidFill>
              <a:srgbClr val="3185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595" noProof="1"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823595" y="2538730"/>
            <a:ext cx="2333625" cy="2177415"/>
            <a:chOff x="7666" y="3284"/>
            <a:chExt cx="3735" cy="3707"/>
          </a:xfrm>
          <a:effectLst>
            <a:reflection blurRad="6350" stA="50000" endA="300" endPos="55500" dist="50800" dir="5400000" sy="-100000" algn="bl" rotWithShape="0"/>
          </a:effectLst>
        </p:grpSpPr>
        <p:sp>
          <p:nvSpPr>
            <p:cNvPr id="57" name="椭圆 56"/>
            <p:cNvSpPr/>
            <p:nvPr/>
          </p:nvSpPr>
          <p:spPr>
            <a:xfrm>
              <a:off x="7865" y="3455"/>
              <a:ext cx="3365" cy="3365"/>
            </a:xfrm>
            <a:prstGeom prst="ellipse">
              <a:avLst/>
            </a:prstGeom>
            <a:solidFill>
              <a:srgbClr val="2094CE"/>
            </a:solidFill>
            <a:ln>
              <a:noFill/>
            </a:ln>
          </p:spPr>
          <p:style>
            <a:lnRef idx="2">
              <a:srgbClr val="8590CA">
                <a:shade val="50000"/>
              </a:srgbClr>
            </a:lnRef>
            <a:fillRef idx="1">
              <a:srgbClr val="8590CA"/>
            </a:fillRef>
            <a:effectRef idx="0">
              <a:srgbClr val="8590CA"/>
            </a:effectRef>
            <a:fontRef idx="minor">
              <a:sysClr val="window" lastClr="FFFFFF"/>
            </a:fontRef>
          </p:style>
          <p:txBody>
            <a:bodyPr rtlCol="0" anchor="ctr"/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r>
                <a:rPr lang="zh-CN" altLang="en-US" sz="24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rPr>
                <a:t>胆识</a:t>
              </a:r>
            </a:p>
            <a:p>
              <a:pPr algn="ctr">
                <a:lnSpc>
                  <a:spcPct val="120000"/>
                </a:lnSpc>
              </a:pPr>
              <a:r>
                <a:rPr lang="zh-CN" altLang="en-US" sz="24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rPr>
                <a:t>与</a:t>
              </a:r>
            </a:p>
            <a:p>
              <a:pPr algn="ctr">
                <a:lnSpc>
                  <a:spcPct val="120000"/>
                </a:lnSpc>
              </a:pPr>
              <a:r>
                <a:rPr lang="zh-CN" altLang="en-US" sz="24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rPr>
                <a:t>见识</a:t>
              </a:r>
            </a:p>
          </p:txBody>
        </p:sp>
        <p:sp>
          <p:nvSpPr>
            <p:cNvPr id="7" name="椭圆 6"/>
            <p:cNvSpPr/>
            <p:nvPr/>
          </p:nvSpPr>
          <p:spPr>
            <a:xfrm>
              <a:off x="7666" y="3284"/>
              <a:ext cx="3735" cy="3707"/>
            </a:xfrm>
            <a:prstGeom prst="ellipse">
              <a:avLst/>
            </a:prstGeom>
            <a:noFill/>
            <a:ln w="28575">
              <a:solidFill>
                <a:srgbClr val="72BFC5"/>
              </a:solidFill>
            </a:ln>
          </p:spPr>
          <p:style>
            <a:lnRef idx="2">
              <a:srgbClr val="8590CA">
                <a:shade val="50000"/>
              </a:srgbClr>
            </a:lnRef>
            <a:fillRef idx="1">
              <a:srgbClr val="8590CA"/>
            </a:fillRef>
            <a:effectRef idx="0">
              <a:srgbClr val="8590CA"/>
            </a:effectRef>
            <a:fontRef idx="minor">
              <a:sysClr val="window" lastClr="FFFFFF"/>
            </a:fontRef>
          </p:style>
          <p:txBody>
            <a:bodyPr rtlCol="0" anchor="ctr"/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zh-CN" altLang="en-US" sz="271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21" name="组合 20"/>
          <p:cNvGrpSpPr/>
          <p:nvPr>
            <p:custDataLst>
              <p:tags r:id="rId3"/>
            </p:custDataLst>
          </p:nvPr>
        </p:nvGrpSpPr>
        <p:grpSpPr>
          <a:xfrm>
            <a:off x="3320415" y="3144520"/>
            <a:ext cx="6233160" cy="1899596"/>
            <a:chOff x="6272" y="4104"/>
            <a:chExt cx="9816" cy="3257"/>
          </a:xfrm>
        </p:grpSpPr>
        <p:grpSp>
          <p:nvGrpSpPr>
            <p:cNvPr id="17" name="组合 16"/>
            <p:cNvGrpSpPr/>
            <p:nvPr>
              <p:custDataLst>
                <p:tags r:id="rId5"/>
              </p:custDataLst>
            </p:nvPr>
          </p:nvGrpSpPr>
          <p:grpSpPr>
            <a:xfrm>
              <a:off x="6272" y="4206"/>
              <a:ext cx="664" cy="553"/>
              <a:chOff x="2145523" y="876597"/>
              <a:chExt cx="1303742" cy="1203383"/>
            </a:xfrm>
            <a:solidFill>
              <a:srgbClr val="2F5597"/>
            </a:solidFill>
          </p:grpSpPr>
          <p:sp>
            <p:nvSpPr>
              <p:cNvPr id="27" name="半闭框 26"/>
              <p:cNvSpPr/>
              <p:nvPr>
                <p:custDataLst>
                  <p:tags r:id="rId18"/>
                </p:custDataLst>
              </p:nvPr>
            </p:nvSpPr>
            <p:spPr>
              <a:xfrm>
                <a:off x="2145523" y="876597"/>
                <a:ext cx="1085850" cy="1085850"/>
              </a:xfrm>
              <a:prstGeom prst="halfFrame">
                <a:avLst>
                  <a:gd name="adj1" fmla="val 5701"/>
                  <a:gd name="adj2" fmla="val 5701"/>
                </a:avLst>
              </a:prstGeom>
              <a:grpFill/>
              <a:ln>
                <a:solidFill>
                  <a:srgbClr val="2F5597"/>
                </a:solidFill>
              </a:ln>
            </p:spPr>
            <p:style>
              <a:lnRef idx="2">
                <a:srgbClr val="D52A22">
                  <a:shade val="50000"/>
                </a:srgbClr>
              </a:lnRef>
              <a:fillRef idx="1">
                <a:srgbClr val="D52A22"/>
              </a:fillRef>
              <a:effectRef idx="0">
                <a:srgbClr val="D52A22"/>
              </a:effectRef>
              <a:fontRef idx="minor">
                <a:sysClr val="window" lastClr="FFFFFF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lvl="0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2260">
                  <a:solidFill>
                    <a:srgbClr val="000000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28" name="半闭框 27"/>
              <p:cNvSpPr/>
              <p:nvPr>
                <p:custDataLst>
                  <p:tags r:id="rId19"/>
                </p:custDataLst>
              </p:nvPr>
            </p:nvSpPr>
            <p:spPr>
              <a:xfrm rot="10800000">
                <a:off x="2363415" y="994130"/>
                <a:ext cx="1085850" cy="1085850"/>
              </a:xfrm>
              <a:prstGeom prst="halfFrame">
                <a:avLst>
                  <a:gd name="adj1" fmla="val 5701"/>
                  <a:gd name="adj2" fmla="val 5701"/>
                </a:avLst>
              </a:prstGeom>
              <a:grpFill/>
              <a:ln>
                <a:solidFill>
                  <a:srgbClr val="2F5597"/>
                </a:solidFill>
              </a:ln>
            </p:spPr>
            <p:style>
              <a:lnRef idx="2">
                <a:srgbClr val="D52A22">
                  <a:shade val="50000"/>
                </a:srgbClr>
              </a:lnRef>
              <a:fillRef idx="1">
                <a:srgbClr val="D52A22"/>
              </a:fillRef>
              <a:effectRef idx="0">
                <a:srgbClr val="D52A22"/>
              </a:effectRef>
              <a:fontRef idx="minor">
                <a:sysClr val="window" lastClr="FFFFFF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lvl="0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2260">
                  <a:solidFill>
                    <a:srgbClr val="000000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18" name="组合 17"/>
            <p:cNvGrpSpPr/>
            <p:nvPr>
              <p:custDataLst>
                <p:tags r:id="rId6"/>
              </p:custDataLst>
            </p:nvPr>
          </p:nvGrpSpPr>
          <p:grpSpPr>
            <a:xfrm>
              <a:off x="6273" y="5407"/>
              <a:ext cx="664" cy="553"/>
              <a:chOff x="2145523" y="876597"/>
              <a:chExt cx="1303742" cy="1203383"/>
            </a:xfrm>
            <a:solidFill>
              <a:srgbClr val="2F5597"/>
            </a:solidFill>
          </p:grpSpPr>
          <p:sp>
            <p:nvSpPr>
              <p:cNvPr id="25" name="半闭框 24"/>
              <p:cNvSpPr/>
              <p:nvPr>
                <p:custDataLst>
                  <p:tags r:id="rId16"/>
                </p:custDataLst>
              </p:nvPr>
            </p:nvSpPr>
            <p:spPr>
              <a:xfrm>
                <a:off x="2145523" y="876597"/>
                <a:ext cx="1085850" cy="1085850"/>
              </a:xfrm>
              <a:prstGeom prst="halfFrame">
                <a:avLst>
                  <a:gd name="adj1" fmla="val 5701"/>
                  <a:gd name="adj2" fmla="val 5701"/>
                </a:avLst>
              </a:prstGeom>
              <a:grpFill/>
              <a:ln>
                <a:solidFill>
                  <a:srgbClr val="2F5597"/>
                </a:solidFill>
              </a:ln>
            </p:spPr>
            <p:style>
              <a:lnRef idx="2">
                <a:srgbClr val="D52A22">
                  <a:shade val="50000"/>
                </a:srgbClr>
              </a:lnRef>
              <a:fillRef idx="1">
                <a:srgbClr val="D52A22"/>
              </a:fillRef>
              <a:effectRef idx="0">
                <a:srgbClr val="D52A22"/>
              </a:effectRef>
              <a:fontRef idx="minor">
                <a:sysClr val="window" lastClr="FFFFFF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lvl="0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2260">
                  <a:solidFill>
                    <a:srgbClr val="000000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26" name="半闭框 25"/>
              <p:cNvSpPr/>
              <p:nvPr>
                <p:custDataLst>
                  <p:tags r:id="rId17"/>
                </p:custDataLst>
              </p:nvPr>
            </p:nvSpPr>
            <p:spPr>
              <a:xfrm rot="10800000">
                <a:off x="2363415" y="994130"/>
                <a:ext cx="1085850" cy="1085850"/>
              </a:xfrm>
              <a:prstGeom prst="halfFrame">
                <a:avLst>
                  <a:gd name="adj1" fmla="val 5701"/>
                  <a:gd name="adj2" fmla="val 5701"/>
                </a:avLst>
              </a:prstGeom>
              <a:grpFill/>
              <a:ln>
                <a:solidFill>
                  <a:srgbClr val="2F5597"/>
                </a:solidFill>
              </a:ln>
            </p:spPr>
            <p:style>
              <a:lnRef idx="2">
                <a:srgbClr val="D52A22">
                  <a:shade val="50000"/>
                </a:srgbClr>
              </a:lnRef>
              <a:fillRef idx="1">
                <a:srgbClr val="D52A22"/>
              </a:fillRef>
              <a:effectRef idx="0">
                <a:srgbClr val="D52A22"/>
              </a:effectRef>
              <a:fontRef idx="minor">
                <a:sysClr val="window" lastClr="FFFFFF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lvl="0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2260">
                  <a:solidFill>
                    <a:srgbClr val="000000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48" name="文本框 47"/>
            <p:cNvSpPr txBox="1"/>
            <p:nvPr>
              <p:custDataLst>
                <p:tags r:id="rId7"/>
              </p:custDataLst>
            </p:nvPr>
          </p:nvSpPr>
          <p:spPr>
            <a:xfrm>
              <a:off x="6340" y="4146"/>
              <a:ext cx="519" cy="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2F5597"/>
                  </a:solidFill>
                </a14:hiddenFill>
              </a:ext>
            </a:extLst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lvl="0" algn="ctr">
                <a:buClrTx/>
                <a:buSzTx/>
                <a:buFontTx/>
              </a:pPr>
              <a:r>
                <a:rPr lang="en-US" altLang="zh-CN" sz="2260" b="1">
                  <a:solidFill>
                    <a:srgbClr val="2F5597"/>
                  </a:solidFill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1</a:t>
              </a:r>
            </a:p>
          </p:txBody>
        </p:sp>
        <p:sp>
          <p:nvSpPr>
            <p:cNvPr id="49" name="文本框 48"/>
            <p:cNvSpPr txBox="1"/>
            <p:nvPr>
              <p:custDataLst>
                <p:tags r:id="rId8"/>
              </p:custDataLst>
            </p:nvPr>
          </p:nvSpPr>
          <p:spPr>
            <a:xfrm>
              <a:off x="6305" y="5349"/>
              <a:ext cx="553" cy="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2F5597"/>
                  </a:solidFill>
                </a14:hiddenFill>
              </a:ext>
            </a:extLst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lvl="0" algn="ctr">
                <a:buClrTx/>
                <a:buSzTx/>
                <a:buFontTx/>
              </a:pPr>
              <a:r>
                <a:rPr lang="en-US" altLang="zh-CN" sz="2260" b="1">
                  <a:solidFill>
                    <a:srgbClr val="2F5597"/>
                  </a:solidFill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2</a:t>
              </a:r>
            </a:p>
          </p:txBody>
        </p:sp>
        <p:sp>
          <p:nvSpPr>
            <p:cNvPr id="100" name="文本框 99"/>
            <p:cNvSpPr txBox="1"/>
            <p:nvPr>
              <p:custDataLst>
                <p:tags r:id="rId9"/>
              </p:custDataLst>
            </p:nvPr>
          </p:nvSpPr>
          <p:spPr>
            <a:xfrm>
              <a:off x="7303" y="4104"/>
              <a:ext cx="8785" cy="142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lvl="0" algn="l" fontAlgn="auto">
                <a:spcBef>
                  <a:spcPts val="0"/>
                </a:spcBef>
                <a:buClrTx/>
                <a:buSzTx/>
                <a:buFontTx/>
              </a:pPr>
              <a:r>
                <a:rPr lang="zh-CN" altLang="en-US" sz="2400" b="1" dirty="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rPr>
                <a:t>知大局，明确行业所处的历史方位</a:t>
              </a:r>
            </a:p>
            <a:p>
              <a:pPr lvl="0" algn="l" fontAlgn="auto">
                <a:spcBef>
                  <a:spcPts val="0"/>
                </a:spcBef>
                <a:buClrTx/>
                <a:buSzTx/>
                <a:buFontTx/>
              </a:pPr>
              <a:endParaRPr lang="zh-CN" altLang="en-US" sz="24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53" name="文本框 52"/>
            <p:cNvSpPr txBox="1"/>
            <p:nvPr>
              <p:custDataLst>
                <p:tags r:id="rId10"/>
              </p:custDataLst>
            </p:nvPr>
          </p:nvSpPr>
          <p:spPr>
            <a:xfrm>
              <a:off x="7304" y="5348"/>
              <a:ext cx="7634" cy="78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lvl="0" algn="l" fontAlgn="auto">
                <a:spcBef>
                  <a:spcPts val="0"/>
                </a:spcBef>
                <a:buClrTx/>
                <a:buSzTx/>
                <a:buFontTx/>
              </a:pPr>
              <a:r>
                <a:rPr lang="zh-CN" altLang="en-US" sz="2400" b="1" dirty="0"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rPr>
                <a:t>应变局，识别行业发展的重要趋势</a:t>
              </a:r>
            </a:p>
          </p:txBody>
        </p:sp>
        <p:sp>
          <p:nvSpPr>
            <p:cNvPr id="13" name="文本框 12"/>
            <p:cNvSpPr txBox="1"/>
            <p:nvPr>
              <p:custDataLst>
                <p:tags r:id="rId11"/>
              </p:custDataLst>
            </p:nvPr>
          </p:nvSpPr>
          <p:spPr>
            <a:xfrm>
              <a:off x="7304" y="6572"/>
              <a:ext cx="8373" cy="78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lvl="0" algn="l" fontAlgn="auto">
                <a:spcBef>
                  <a:spcPts val="0"/>
                </a:spcBef>
                <a:buClrTx/>
                <a:buSzTx/>
                <a:buFontTx/>
              </a:pPr>
              <a:r>
                <a:rPr lang="zh-CN" altLang="en-US" sz="2400" b="1" dirty="0"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rPr>
                <a:t>能破局，找到行业跃迁的关键路径</a:t>
              </a:r>
            </a:p>
          </p:txBody>
        </p:sp>
        <p:grpSp>
          <p:nvGrpSpPr>
            <p:cNvPr id="15" name="组合 14"/>
            <p:cNvGrpSpPr/>
            <p:nvPr>
              <p:custDataLst>
                <p:tags r:id="rId12"/>
              </p:custDataLst>
            </p:nvPr>
          </p:nvGrpSpPr>
          <p:grpSpPr>
            <a:xfrm>
              <a:off x="6283" y="6635"/>
              <a:ext cx="664" cy="553"/>
              <a:chOff x="2145523" y="876597"/>
              <a:chExt cx="1303742" cy="1203383"/>
            </a:xfrm>
            <a:solidFill>
              <a:srgbClr val="2F5597"/>
            </a:solidFill>
          </p:grpSpPr>
          <p:sp>
            <p:nvSpPr>
              <p:cNvPr id="16" name="半闭框 15"/>
              <p:cNvSpPr/>
              <p:nvPr>
                <p:custDataLst>
                  <p:tags r:id="rId14"/>
                </p:custDataLst>
              </p:nvPr>
            </p:nvSpPr>
            <p:spPr>
              <a:xfrm>
                <a:off x="2145523" y="876597"/>
                <a:ext cx="1085850" cy="1085850"/>
              </a:xfrm>
              <a:prstGeom prst="halfFrame">
                <a:avLst>
                  <a:gd name="adj1" fmla="val 5701"/>
                  <a:gd name="adj2" fmla="val 5701"/>
                </a:avLst>
              </a:prstGeom>
              <a:grpFill/>
              <a:ln>
                <a:solidFill>
                  <a:srgbClr val="2F5597"/>
                </a:solidFill>
              </a:ln>
            </p:spPr>
            <p:style>
              <a:lnRef idx="2">
                <a:srgbClr val="D52A22">
                  <a:shade val="50000"/>
                </a:srgbClr>
              </a:lnRef>
              <a:fillRef idx="1">
                <a:srgbClr val="D52A22"/>
              </a:fillRef>
              <a:effectRef idx="0">
                <a:srgbClr val="D52A22"/>
              </a:effectRef>
              <a:fontRef idx="minor">
                <a:sysClr val="window" lastClr="FFFFFF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lvl="0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2260">
                  <a:solidFill>
                    <a:srgbClr val="000000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19" name="半闭框 18"/>
              <p:cNvSpPr/>
              <p:nvPr>
                <p:custDataLst>
                  <p:tags r:id="rId15"/>
                </p:custDataLst>
              </p:nvPr>
            </p:nvSpPr>
            <p:spPr>
              <a:xfrm rot="10800000">
                <a:off x="2363415" y="994130"/>
                <a:ext cx="1085850" cy="1085850"/>
              </a:xfrm>
              <a:prstGeom prst="halfFrame">
                <a:avLst>
                  <a:gd name="adj1" fmla="val 5701"/>
                  <a:gd name="adj2" fmla="val 5701"/>
                </a:avLst>
              </a:prstGeom>
              <a:grpFill/>
              <a:ln>
                <a:solidFill>
                  <a:srgbClr val="2F5597"/>
                </a:solidFill>
              </a:ln>
            </p:spPr>
            <p:style>
              <a:lnRef idx="2">
                <a:srgbClr val="D52A22">
                  <a:shade val="50000"/>
                </a:srgbClr>
              </a:lnRef>
              <a:fillRef idx="1">
                <a:srgbClr val="D52A22"/>
              </a:fillRef>
              <a:effectRef idx="0">
                <a:srgbClr val="D52A22"/>
              </a:effectRef>
              <a:fontRef idx="minor">
                <a:sysClr val="window" lastClr="FFFFFF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lvl="0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2260">
                  <a:solidFill>
                    <a:srgbClr val="000000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23" name="文本框 22"/>
            <p:cNvSpPr txBox="1"/>
            <p:nvPr>
              <p:custDataLst>
                <p:tags r:id="rId13"/>
              </p:custDataLst>
            </p:nvPr>
          </p:nvSpPr>
          <p:spPr>
            <a:xfrm>
              <a:off x="6349" y="6575"/>
              <a:ext cx="519" cy="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2F5597"/>
                  </a:solidFill>
                </a14:hiddenFill>
              </a:ext>
            </a:extLst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lvl="0" algn="ctr">
                <a:buClrTx/>
                <a:buSzTx/>
                <a:buFontTx/>
              </a:pPr>
              <a:r>
                <a:rPr lang="en-US" altLang="zh-CN" sz="2260" b="1">
                  <a:solidFill>
                    <a:srgbClr val="2F5597"/>
                  </a:solidFill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29" name="矩形 28"/>
          <p:cNvSpPr/>
          <p:nvPr/>
        </p:nvSpPr>
        <p:spPr>
          <a:xfrm>
            <a:off x="317500" y="1154430"/>
            <a:ext cx="11532235" cy="1158240"/>
          </a:xfrm>
          <a:prstGeom prst="rect">
            <a:avLst/>
          </a:prstGeom>
          <a:noFill/>
          <a:ln w="19050" cap="flat" cmpd="sng">
            <a:solidFill>
              <a:srgbClr val="007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rtlCol="0" anchor="ctr" anchorCtr="0">
            <a:noAutofit/>
          </a:bodyPr>
          <a:lstStyle/>
          <a:p>
            <a:pPr lv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当前，外部环境的</a:t>
            </a:r>
            <a:r>
              <a:rPr lang="zh-CN" altLang="en-US" b="1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不安全、不稳定、不确定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因素明显增多。要素价值重估，规则体系重构，市场需求分化，比较优势切换。复杂之中，考验胆识与见识；变革之下，呼唤实力与定力。我们需要在</a:t>
            </a:r>
            <a:r>
              <a:rPr lang="zh-CN" altLang="en-US" b="1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稳与进、破与立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中找到行业“十五五”时期的跃迁之道。</a:t>
            </a:r>
            <a:endParaRPr lang="zh-CN" altLang="en-US" b="1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grpSp>
        <p:nvGrpSpPr>
          <p:cNvPr id="31" name="组合 30"/>
          <p:cNvGrpSpPr/>
          <p:nvPr/>
        </p:nvGrpSpPr>
        <p:grpSpPr>
          <a:xfrm>
            <a:off x="9083675" y="2538730"/>
            <a:ext cx="2333625" cy="2177415"/>
            <a:chOff x="7666" y="3284"/>
            <a:chExt cx="3735" cy="3707"/>
          </a:xfrm>
          <a:effectLst>
            <a:reflection blurRad="6350" stA="50000" endA="300" endPos="55500" dist="50800" dir="5400000" sy="-100000" algn="bl" rotWithShape="0"/>
          </a:effectLst>
        </p:grpSpPr>
        <p:sp>
          <p:nvSpPr>
            <p:cNvPr id="32" name="椭圆 31"/>
            <p:cNvSpPr/>
            <p:nvPr/>
          </p:nvSpPr>
          <p:spPr>
            <a:xfrm>
              <a:off x="7865" y="3455"/>
              <a:ext cx="3365" cy="3365"/>
            </a:xfrm>
            <a:prstGeom prst="ellipse">
              <a:avLst/>
            </a:prstGeom>
            <a:solidFill>
              <a:srgbClr val="2094CE"/>
            </a:solidFill>
            <a:ln>
              <a:noFill/>
            </a:ln>
          </p:spPr>
          <p:style>
            <a:lnRef idx="2">
              <a:srgbClr val="8590CA">
                <a:shade val="50000"/>
              </a:srgbClr>
            </a:lnRef>
            <a:fillRef idx="1">
              <a:srgbClr val="8590CA"/>
            </a:fillRef>
            <a:effectRef idx="0">
              <a:srgbClr val="8590CA"/>
            </a:effectRef>
            <a:fontRef idx="minor">
              <a:sysClr val="window" lastClr="FFFFFF"/>
            </a:fontRef>
          </p:style>
          <p:txBody>
            <a:bodyPr rtlCol="0" anchor="ctr"/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r>
                <a:rPr lang="zh-CN" altLang="en-US" sz="24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rPr>
                <a:t>实力</a:t>
              </a:r>
            </a:p>
            <a:p>
              <a:pPr algn="ctr">
                <a:lnSpc>
                  <a:spcPct val="120000"/>
                </a:lnSpc>
              </a:pPr>
              <a:r>
                <a:rPr lang="zh-CN" altLang="en-US" sz="24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rPr>
                <a:t>与</a:t>
              </a:r>
            </a:p>
            <a:p>
              <a:pPr algn="ctr">
                <a:lnSpc>
                  <a:spcPct val="120000"/>
                </a:lnSpc>
              </a:pPr>
              <a:r>
                <a:rPr lang="zh-CN" altLang="en-US" sz="24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rPr>
                <a:t>定力</a:t>
              </a:r>
            </a:p>
          </p:txBody>
        </p:sp>
        <p:sp>
          <p:nvSpPr>
            <p:cNvPr id="33" name="椭圆 32"/>
            <p:cNvSpPr/>
            <p:nvPr/>
          </p:nvSpPr>
          <p:spPr>
            <a:xfrm>
              <a:off x="7666" y="3284"/>
              <a:ext cx="3735" cy="3707"/>
            </a:xfrm>
            <a:prstGeom prst="ellipse">
              <a:avLst/>
            </a:prstGeom>
            <a:noFill/>
            <a:ln w="28575">
              <a:solidFill>
                <a:srgbClr val="72BFC5"/>
              </a:solidFill>
            </a:ln>
          </p:spPr>
          <p:style>
            <a:lnRef idx="2">
              <a:srgbClr val="8590CA">
                <a:shade val="50000"/>
              </a:srgbClr>
            </a:lnRef>
            <a:fillRef idx="1">
              <a:srgbClr val="8590CA"/>
            </a:fillRef>
            <a:effectRef idx="0">
              <a:srgbClr val="8590CA"/>
            </a:effectRef>
            <a:fontRef idx="minor">
              <a:sysClr val="window" lastClr="FFFFFF"/>
            </a:fontRef>
          </p:style>
          <p:txBody>
            <a:bodyPr rtlCol="0" anchor="ctr"/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zh-CN" altLang="en-US" sz="271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34" name="矩形 30"/>
          <p:cNvSpPr/>
          <p:nvPr>
            <p:custDataLst>
              <p:tags r:id="rId4"/>
            </p:custDataLst>
          </p:nvPr>
        </p:nvSpPr>
        <p:spPr>
          <a:xfrm>
            <a:off x="635" y="6139815"/>
            <a:ext cx="12319000" cy="751840"/>
          </a:xfrm>
          <a:prstGeom prst="rect">
            <a:avLst/>
          </a:prstGeom>
          <a:solidFill>
            <a:srgbClr val="31859C"/>
          </a:solidFill>
          <a:ln>
            <a:solidFill>
              <a:srgbClr val="3185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595" noProof="1"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680" name="矩形 30"/>
          <p:cNvSpPr/>
          <p:nvPr>
            <p:custDataLst>
              <p:tags r:id="rId2"/>
            </p:custDataLst>
          </p:nvPr>
        </p:nvSpPr>
        <p:spPr>
          <a:xfrm>
            <a:off x="0" y="335285"/>
            <a:ext cx="12192717" cy="752008"/>
          </a:xfrm>
          <a:prstGeom prst="rect">
            <a:avLst/>
          </a:prstGeom>
          <a:solidFill>
            <a:srgbClr val="31859C"/>
          </a:solidFill>
          <a:ln>
            <a:solidFill>
              <a:srgbClr val="3185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595" noProof="1"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74753" name="矩形 99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-717" y="444251"/>
            <a:ext cx="12192717" cy="577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lvl="0" algn="ctr">
              <a:buClrTx/>
              <a:buSzTx/>
              <a:buFontTx/>
            </a:pPr>
            <a:r>
              <a:rPr lang="zh-CN" altLang="en-US" sz="316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一、知大局，明确行业所处的历史方位</a:t>
            </a:r>
          </a:p>
        </p:txBody>
      </p:sp>
      <p:grpSp>
        <p:nvGrpSpPr>
          <p:cNvPr id="22" name="组合 21"/>
          <p:cNvGrpSpPr/>
          <p:nvPr>
            <p:custDataLst>
              <p:tags r:id="rId4"/>
            </p:custDataLst>
          </p:nvPr>
        </p:nvGrpSpPr>
        <p:grpSpPr>
          <a:xfrm>
            <a:off x="7065010" y="2707640"/>
            <a:ext cx="6392545" cy="2414905"/>
            <a:chOff x="6272" y="4104"/>
            <a:chExt cx="9816" cy="3255"/>
          </a:xfrm>
        </p:grpSpPr>
        <p:grpSp>
          <p:nvGrpSpPr>
            <p:cNvPr id="24" name="组合 23"/>
            <p:cNvGrpSpPr/>
            <p:nvPr>
              <p:custDataLst>
                <p:tags r:id="rId11"/>
              </p:custDataLst>
            </p:nvPr>
          </p:nvGrpSpPr>
          <p:grpSpPr>
            <a:xfrm>
              <a:off x="6272" y="4206"/>
              <a:ext cx="664" cy="553"/>
              <a:chOff x="2145523" y="876597"/>
              <a:chExt cx="1303742" cy="1203383"/>
            </a:xfrm>
            <a:solidFill>
              <a:srgbClr val="2F5597"/>
            </a:solidFill>
          </p:grpSpPr>
          <p:sp>
            <p:nvSpPr>
              <p:cNvPr id="29" name="半闭框 28"/>
              <p:cNvSpPr/>
              <p:nvPr>
                <p:custDataLst>
                  <p:tags r:id="rId24"/>
                </p:custDataLst>
              </p:nvPr>
            </p:nvSpPr>
            <p:spPr>
              <a:xfrm>
                <a:off x="2145523" y="876597"/>
                <a:ext cx="1085850" cy="1085850"/>
              </a:xfrm>
              <a:prstGeom prst="halfFrame">
                <a:avLst>
                  <a:gd name="adj1" fmla="val 5701"/>
                  <a:gd name="adj2" fmla="val 5701"/>
                </a:avLst>
              </a:prstGeom>
              <a:grpFill/>
              <a:ln>
                <a:solidFill>
                  <a:srgbClr val="2F5597"/>
                </a:solidFill>
              </a:ln>
            </p:spPr>
            <p:style>
              <a:lnRef idx="2">
                <a:srgbClr val="D52A22">
                  <a:shade val="50000"/>
                </a:srgbClr>
              </a:lnRef>
              <a:fillRef idx="1">
                <a:srgbClr val="D52A22"/>
              </a:fillRef>
              <a:effectRef idx="0">
                <a:srgbClr val="D52A22"/>
              </a:effectRef>
              <a:fontRef idx="minor">
                <a:sysClr val="window" lastClr="FFFFFF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lvl="0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2260">
                  <a:solidFill>
                    <a:srgbClr val="000000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30" name="半闭框 29"/>
              <p:cNvSpPr/>
              <p:nvPr>
                <p:custDataLst>
                  <p:tags r:id="rId25"/>
                </p:custDataLst>
              </p:nvPr>
            </p:nvSpPr>
            <p:spPr>
              <a:xfrm rot="10800000">
                <a:off x="2363415" y="994130"/>
                <a:ext cx="1085850" cy="1085850"/>
              </a:xfrm>
              <a:prstGeom prst="halfFrame">
                <a:avLst>
                  <a:gd name="adj1" fmla="val 5701"/>
                  <a:gd name="adj2" fmla="val 5701"/>
                </a:avLst>
              </a:prstGeom>
              <a:grpFill/>
              <a:ln>
                <a:solidFill>
                  <a:srgbClr val="2F5597"/>
                </a:solidFill>
              </a:ln>
            </p:spPr>
            <p:style>
              <a:lnRef idx="2">
                <a:srgbClr val="D52A22">
                  <a:shade val="50000"/>
                </a:srgbClr>
              </a:lnRef>
              <a:fillRef idx="1">
                <a:srgbClr val="D52A22"/>
              </a:fillRef>
              <a:effectRef idx="0">
                <a:srgbClr val="D52A22"/>
              </a:effectRef>
              <a:fontRef idx="minor">
                <a:sysClr val="window" lastClr="FFFFFF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lvl="0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2260">
                  <a:solidFill>
                    <a:srgbClr val="000000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31" name="组合 30"/>
            <p:cNvGrpSpPr/>
            <p:nvPr>
              <p:custDataLst>
                <p:tags r:id="rId12"/>
              </p:custDataLst>
            </p:nvPr>
          </p:nvGrpSpPr>
          <p:grpSpPr>
            <a:xfrm>
              <a:off x="6273" y="5407"/>
              <a:ext cx="664" cy="553"/>
              <a:chOff x="2145523" y="876597"/>
              <a:chExt cx="1303742" cy="1203383"/>
            </a:xfrm>
            <a:solidFill>
              <a:srgbClr val="2F5597"/>
            </a:solidFill>
          </p:grpSpPr>
          <p:sp>
            <p:nvSpPr>
              <p:cNvPr id="32" name="半闭框 31"/>
              <p:cNvSpPr/>
              <p:nvPr>
                <p:custDataLst>
                  <p:tags r:id="rId22"/>
                </p:custDataLst>
              </p:nvPr>
            </p:nvSpPr>
            <p:spPr>
              <a:xfrm>
                <a:off x="2145523" y="876597"/>
                <a:ext cx="1085850" cy="1085850"/>
              </a:xfrm>
              <a:prstGeom prst="halfFrame">
                <a:avLst>
                  <a:gd name="adj1" fmla="val 5701"/>
                  <a:gd name="adj2" fmla="val 5701"/>
                </a:avLst>
              </a:prstGeom>
              <a:grpFill/>
              <a:ln>
                <a:solidFill>
                  <a:srgbClr val="2F5597"/>
                </a:solidFill>
              </a:ln>
            </p:spPr>
            <p:style>
              <a:lnRef idx="2">
                <a:srgbClr val="D52A22">
                  <a:shade val="50000"/>
                </a:srgbClr>
              </a:lnRef>
              <a:fillRef idx="1">
                <a:srgbClr val="D52A22"/>
              </a:fillRef>
              <a:effectRef idx="0">
                <a:srgbClr val="D52A22"/>
              </a:effectRef>
              <a:fontRef idx="minor">
                <a:sysClr val="window" lastClr="FFFFFF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lvl="0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2260">
                  <a:solidFill>
                    <a:srgbClr val="000000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33" name="半闭框 32"/>
              <p:cNvSpPr/>
              <p:nvPr>
                <p:custDataLst>
                  <p:tags r:id="rId23"/>
                </p:custDataLst>
              </p:nvPr>
            </p:nvSpPr>
            <p:spPr>
              <a:xfrm rot="10800000">
                <a:off x="2363415" y="994130"/>
                <a:ext cx="1085850" cy="1085850"/>
              </a:xfrm>
              <a:prstGeom prst="halfFrame">
                <a:avLst>
                  <a:gd name="adj1" fmla="val 5701"/>
                  <a:gd name="adj2" fmla="val 5701"/>
                </a:avLst>
              </a:prstGeom>
              <a:grpFill/>
              <a:ln>
                <a:solidFill>
                  <a:srgbClr val="2F5597"/>
                </a:solidFill>
              </a:ln>
            </p:spPr>
            <p:style>
              <a:lnRef idx="2">
                <a:srgbClr val="D52A22">
                  <a:shade val="50000"/>
                </a:srgbClr>
              </a:lnRef>
              <a:fillRef idx="1">
                <a:srgbClr val="D52A22"/>
              </a:fillRef>
              <a:effectRef idx="0">
                <a:srgbClr val="D52A22"/>
              </a:effectRef>
              <a:fontRef idx="minor">
                <a:sysClr val="window" lastClr="FFFFFF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lvl="0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2260">
                  <a:solidFill>
                    <a:srgbClr val="000000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34" name="文本框 33"/>
            <p:cNvSpPr txBox="1"/>
            <p:nvPr>
              <p:custDataLst>
                <p:tags r:id="rId13"/>
              </p:custDataLst>
            </p:nvPr>
          </p:nvSpPr>
          <p:spPr>
            <a:xfrm>
              <a:off x="6340" y="4146"/>
              <a:ext cx="519" cy="5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2F5597"/>
                  </a:solidFill>
                </a14:hiddenFill>
              </a:ext>
            </a:extLst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lvl="0" algn="ctr">
                <a:buClrTx/>
                <a:buSzTx/>
                <a:buFontTx/>
              </a:pPr>
              <a:r>
                <a:rPr lang="en-US" altLang="zh-CN" sz="2260" b="1">
                  <a:solidFill>
                    <a:srgbClr val="2F5597"/>
                  </a:solidFill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1</a:t>
              </a:r>
            </a:p>
          </p:txBody>
        </p:sp>
        <p:sp>
          <p:nvSpPr>
            <p:cNvPr id="35" name="文本框 34"/>
            <p:cNvSpPr txBox="1"/>
            <p:nvPr>
              <p:custDataLst>
                <p:tags r:id="rId14"/>
              </p:custDataLst>
            </p:nvPr>
          </p:nvSpPr>
          <p:spPr>
            <a:xfrm>
              <a:off x="6305" y="5349"/>
              <a:ext cx="553" cy="5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2F5597"/>
                  </a:solidFill>
                </a14:hiddenFill>
              </a:ext>
            </a:extLst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lvl="0" algn="ctr">
                <a:buClrTx/>
                <a:buSzTx/>
                <a:buFontTx/>
              </a:pPr>
              <a:r>
                <a:rPr lang="en-US" altLang="zh-CN" sz="2260" b="1">
                  <a:solidFill>
                    <a:srgbClr val="2F5597"/>
                  </a:solidFill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2</a:t>
              </a:r>
            </a:p>
          </p:txBody>
        </p:sp>
        <p:sp>
          <p:nvSpPr>
            <p:cNvPr id="36" name="文本框 35"/>
            <p:cNvSpPr txBox="1"/>
            <p:nvPr>
              <p:custDataLst>
                <p:tags r:id="rId15"/>
              </p:custDataLst>
            </p:nvPr>
          </p:nvSpPr>
          <p:spPr>
            <a:xfrm>
              <a:off x="7303" y="4104"/>
              <a:ext cx="8785" cy="7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lvl="0" algn="l" fontAlgn="auto">
                <a:spcBef>
                  <a:spcPts val="0"/>
                </a:spcBef>
                <a:buClrTx/>
                <a:buSzTx/>
                <a:buFontTx/>
              </a:pPr>
              <a:r>
                <a:rPr lang="zh-CN" altLang="en-US" sz="3200" b="1" dirty="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rPr>
                <a:t>战略强化期</a:t>
              </a:r>
            </a:p>
          </p:txBody>
        </p:sp>
        <p:sp>
          <p:nvSpPr>
            <p:cNvPr id="37" name="文本框 36"/>
            <p:cNvSpPr txBox="1"/>
            <p:nvPr>
              <p:custDataLst>
                <p:tags r:id="rId16"/>
              </p:custDataLst>
            </p:nvPr>
          </p:nvSpPr>
          <p:spPr>
            <a:xfrm>
              <a:off x="7304" y="5348"/>
              <a:ext cx="7634" cy="7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lvl="0" algn="l" fontAlgn="auto">
                <a:spcBef>
                  <a:spcPts val="0"/>
                </a:spcBef>
                <a:buClrTx/>
                <a:buSzTx/>
                <a:buFontTx/>
              </a:pPr>
              <a:r>
                <a:rPr lang="zh-CN" altLang="en-US" sz="3200" b="1" dirty="0"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rPr>
                <a:t>动力转型期</a:t>
              </a:r>
            </a:p>
          </p:txBody>
        </p:sp>
        <p:sp>
          <p:nvSpPr>
            <p:cNvPr id="38" name="文本框 37"/>
            <p:cNvSpPr txBox="1"/>
            <p:nvPr>
              <p:custDataLst>
                <p:tags r:id="rId17"/>
              </p:custDataLst>
            </p:nvPr>
          </p:nvSpPr>
          <p:spPr>
            <a:xfrm>
              <a:off x="7304" y="6572"/>
              <a:ext cx="8373" cy="7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lvl="0" algn="l" fontAlgn="auto">
                <a:spcBef>
                  <a:spcPts val="0"/>
                </a:spcBef>
                <a:buClrTx/>
                <a:buSzTx/>
                <a:buFontTx/>
              </a:pPr>
              <a:r>
                <a:rPr lang="zh-CN" altLang="en-US" sz="3200" b="1" dirty="0"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rPr>
                <a:t>价值窗口期</a:t>
              </a:r>
            </a:p>
          </p:txBody>
        </p:sp>
        <p:grpSp>
          <p:nvGrpSpPr>
            <p:cNvPr id="39" name="组合 38"/>
            <p:cNvGrpSpPr/>
            <p:nvPr>
              <p:custDataLst>
                <p:tags r:id="rId18"/>
              </p:custDataLst>
            </p:nvPr>
          </p:nvGrpSpPr>
          <p:grpSpPr>
            <a:xfrm>
              <a:off x="6283" y="6635"/>
              <a:ext cx="664" cy="553"/>
              <a:chOff x="2145523" y="876597"/>
              <a:chExt cx="1303742" cy="1203383"/>
            </a:xfrm>
            <a:solidFill>
              <a:srgbClr val="2F5597"/>
            </a:solidFill>
          </p:grpSpPr>
          <p:sp>
            <p:nvSpPr>
              <p:cNvPr id="40" name="半闭框 39"/>
              <p:cNvSpPr/>
              <p:nvPr>
                <p:custDataLst>
                  <p:tags r:id="rId20"/>
                </p:custDataLst>
              </p:nvPr>
            </p:nvSpPr>
            <p:spPr>
              <a:xfrm>
                <a:off x="2145523" y="876597"/>
                <a:ext cx="1085850" cy="1085850"/>
              </a:xfrm>
              <a:prstGeom prst="halfFrame">
                <a:avLst>
                  <a:gd name="adj1" fmla="val 5701"/>
                  <a:gd name="adj2" fmla="val 5701"/>
                </a:avLst>
              </a:prstGeom>
              <a:grpFill/>
              <a:ln>
                <a:solidFill>
                  <a:srgbClr val="2F5597"/>
                </a:solidFill>
              </a:ln>
            </p:spPr>
            <p:style>
              <a:lnRef idx="2">
                <a:srgbClr val="D52A22">
                  <a:shade val="50000"/>
                </a:srgbClr>
              </a:lnRef>
              <a:fillRef idx="1">
                <a:srgbClr val="D52A22"/>
              </a:fillRef>
              <a:effectRef idx="0">
                <a:srgbClr val="D52A22"/>
              </a:effectRef>
              <a:fontRef idx="minor">
                <a:sysClr val="window" lastClr="FFFFFF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lvl="0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2260">
                  <a:solidFill>
                    <a:srgbClr val="000000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41" name="半闭框 40"/>
              <p:cNvSpPr/>
              <p:nvPr>
                <p:custDataLst>
                  <p:tags r:id="rId21"/>
                </p:custDataLst>
              </p:nvPr>
            </p:nvSpPr>
            <p:spPr>
              <a:xfrm rot="10800000">
                <a:off x="2363415" y="994130"/>
                <a:ext cx="1085850" cy="1085850"/>
              </a:xfrm>
              <a:prstGeom prst="halfFrame">
                <a:avLst>
                  <a:gd name="adj1" fmla="val 5701"/>
                  <a:gd name="adj2" fmla="val 5701"/>
                </a:avLst>
              </a:prstGeom>
              <a:grpFill/>
              <a:ln>
                <a:solidFill>
                  <a:srgbClr val="2F5597"/>
                </a:solidFill>
              </a:ln>
            </p:spPr>
            <p:style>
              <a:lnRef idx="2">
                <a:srgbClr val="D52A22">
                  <a:shade val="50000"/>
                </a:srgbClr>
              </a:lnRef>
              <a:fillRef idx="1">
                <a:srgbClr val="D52A22"/>
              </a:fillRef>
              <a:effectRef idx="0">
                <a:srgbClr val="D52A22"/>
              </a:effectRef>
              <a:fontRef idx="minor">
                <a:sysClr val="window" lastClr="FFFFFF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lvl="0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2260">
                  <a:solidFill>
                    <a:srgbClr val="000000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42" name="文本框 41"/>
            <p:cNvSpPr txBox="1"/>
            <p:nvPr>
              <p:custDataLst>
                <p:tags r:id="rId19"/>
              </p:custDataLst>
            </p:nvPr>
          </p:nvSpPr>
          <p:spPr>
            <a:xfrm>
              <a:off x="6349" y="6575"/>
              <a:ext cx="519" cy="5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2F5597"/>
                  </a:solidFill>
                </a14:hiddenFill>
              </a:ext>
            </a:extLst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lvl="0" algn="ctr">
                <a:buClrTx/>
                <a:buSzTx/>
                <a:buFontTx/>
              </a:pPr>
              <a:r>
                <a:rPr lang="en-US" altLang="zh-CN" sz="2260" b="1">
                  <a:solidFill>
                    <a:srgbClr val="2F5597"/>
                  </a:solidFill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43" name="文本框 42"/>
          <p:cNvSpPr txBox="1"/>
          <p:nvPr/>
        </p:nvSpPr>
        <p:spPr>
          <a:xfrm>
            <a:off x="1626870" y="2319020"/>
            <a:ext cx="4763135" cy="1339850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 anchor="t">
            <a:noAutofit/>
          </a:bodyPr>
          <a:lstStyle/>
          <a:p>
            <a:pPr lvl="0" algn="ctr">
              <a:lnSpc>
                <a:spcPct val="150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作为制造强国的排头兵，中国纺织已经整体迈进世界第一方阵。</a:t>
            </a:r>
          </a:p>
        </p:txBody>
      </p:sp>
      <p:grpSp>
        <p:nvGrpSpPr>
          <p:cNvPr id="44" name="组合 43"/>
          <p:cNvGrpSpPr/>
          <p:nvPr/>
        </p:nvGrpSpPr>
        <p:grpSpPr>
          <a:xfrm>
            <a:off x="1174225" y="3723640"/>
            <a:ext cx="5485563" cy="2128568"/>
            <a:chOff x="1389" y="1474"/>
            <a:chExt cx="2722" cy="1108"/>
          </a:xfrm>
        </p:grpSpPr>
        <p:sp>
          <p:nvSpPr>
            <p:cNvPr id="45" name="Freeform: Shape 8"/>
            <p:cNvSpPr/>
            <p:nvPr>
              <p:custDataLst>
                <p:tags r:id="rId5"/>
              </p:custDataLst>
            </p:nvPr>
          </p:nvSpPr>
          <p:spPr bwMode="auto">
            <a:xfrm>
              <a:off x="1492" y="1474"/>
              <a:ext cx="1181" cy="1104"/>
            </a:xfrm>
            <a:custGeom>
              <a:avLst/>
              <a:gdLst>
                <a:gd name="T0" fmla="*/ 535 w 595"/>
                <a:gd name="T1" fmla="*/ 60 h 919"/>
                <a:gd name="T2" fmla="*/ 359 w 595"/>
                <a:gd name="T3" fmla="*/ 60 h 919"/>
                <a:gd name="T4" fmla="*/ 297 w 595"/>
                <a:gd name="T5" fmla="*/ 0 h 919"/>
                <a:gd name="T6" fmla="*/ 236 w 595"/>
                <a:gd name="T7" fmla="*/ 60 h 919"/>
                <a:gd name="T8" fmla="*/ 59 w 595"/>
                <a:gd name="T9" fmla="*/ 60 h 919"/>
                <a:gd name="T10" fmla="*/ 0 w 595"/>
                <a:gd name="T11" fmla="*/ 120 h 919"/>
                <a:gd name="T12" fmla="*/ 0 w 595"/>
                <a:gd name="T13" fmla="*/ 859 h 919"/>
                <a:gd name="T14" fmla="*/ 59 w 595"/>
                <a:gd name="T15" fmla="*/ 919 h 919"/>
                <a:gd name="T16" fmla="*/ 535 w 595"/>
                <a:gd name="T17" fmla="*/ 919 h 919"/>
                <a:gd name="T18" fmla="*/ 595 w 595"/>
                <a:gd name="T19" fmla="*/ 859 h 919"/>
                <a:gd name="T20" fmla="*/ 595 w 595"/>
                <a:gd name="T21" fmla="*/ 120 h 919"/>
                <a:gd name="T22" fmla="*/ 535 w 595"/>
                <a:gd name="T23" fmla="*/ 60 h 919"/>
                <a:gd name="T24" fmla="*/ 589 w 595"/>
                <a:gd name="T25" fmla="*/ 859 h 919"/>
                <a:gd name="T26" fmla="*/ 535 w 595"/>
                <a:gd name="T27" fmla="*/ 913 h 919"/>
                <a:gd name="T28" fmla="*/ 59 w 595"/>
                <a:gd name="T29" fmla="*/ 913 h 919"/>
                <a:gd name="T30" fmla="*/ 6 w 595"/>
                <a:gd name="T31" fmla="*/ 859 h 919"/>
                <a:gd name="T32" fmla="*/ 6 w 595"/>
                <a:gd name="T33" fmla="*/ 467 h 919"/>
                <a:gd name="T34" fmla="*/ 589 w 595"/>
                <a:gd name="T35" fmla="*/ 467 h 919"/>
                <a:gd name="T36" fmla="*/ 589 w 595"/>
                <a:gd name="T37" fmla="*/ 859 h 9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95" h="919">
                  <a:moveTo>
                    <a:pt x="535" y="60"/>
                  </a:moveTo>
                  <a:cubicBezTo>
                    <a:pt x="359" y="60"/>
                    <a:pt x="359" y="60"/>
                    <a:pt x="359" y="60"/>
                  </a:cubicBezTo>
                  <a:cubicBezTo>
                    <a:pt x="330" y="51"/>
                    <a:pt x="307" y="29"/>
                    <a:pt x="297" y="0"/>
                  </a:cubicBezTo>
                  <a:cubicBezTo>
                    <a:pt x="288" y="29"/>
                    <a:pt x="265" y="51"/>
                    <a:pt x="236" y="60"/>
                  </a:cubicBezTo>
                  <a:cubicBezTo>
                    <a:pt x="59" y="60"/>
                    <a:pt x="59" y="60"/>
                    <a:pt x="59" y="60"/>
                  </a:cubicBezTo>
                  <a:cubicBezTo>
                    <a:pt x="27" y="60"/>
                    <a:pt x="0" y="87"/>
                    <a:pt x="0" y="120"/>
                  </a:cubicBezTo>
                  <a:cubicBezTo>
                    <a:pt x="0" y="859"/>
                    <a:pt x="0" y="859"/>
                    <a:pt x="0" y="859"/>
                  </a:cubicBezTo>
                  <a:cubicBezTo>
                    <a:pt x="0" y="892"/>
                    <a:pt x="27" y="919"/>
                    <a:pt x="59" y="919"/>
                  </a:cubicBezTo>
                  <a:cubicBezTo>
                    <a:pt x="535" y="919"/>
                    <a:pt x="535" y="919"/>
                    <a:pt x="535" y="919"/>
                  </a:cubicBezTo>
                  <a:cubicBezTo>
                    <a:pt x="568" y="919"/>
                    <a:pt x="595" y="892"/>
                    <a:pt x="595" y="859"/>
                  </a:cubicBezTo>
                  <a:cubicBezTo>
                    <a:pt x="595" y="120"/>
                    <a:pt x="595" y="120"/>
                    <a:pt x="595" y="120"/>
                  </a:cubicBezTo>
                  <a:cubicBezTo>
                    <a:pt x="595" y="87"/>
                    <a:pt x="568" y="60"/>
                    <a:pt x="535" y="60"/>
                  </a:cubicBezTo>
                  <a:close/>
                  <a:moveTo>
                    <a:pt x="589" y="859"/>
                  </a:moveTo>
                  <a:cubicBezTo>
                    <a:pt x="589" y="889"/>
                    <a:pt x="565" y="913"/>
                    <a:pt x="535" y="913"/>
                  </a:cubicBezTo>
                  <a:cubicBezTo>
                    <a:pt x="59" y="913"/>
                    <a:pt x="59" y="913"/>
                    <a:pt x="59" y="913"/>
                  </a:cubicBezTo>
                  <a:cubicBezTo>
                    <a:pt x="30" y="913"/>
                    <a:pt x="6" y="889"/>
                    <a:pt x="6" y="859"/>
                  </a:cubicBezTo>
                  <a:cubicBezTo>
                    <a:pt x="6" y="467"/>
                    <a:pt x="6" y="467"/>
                    <a:pt x="6" y="467"/>
                  </a:cubicBezTo>
                  <a:cubicBezTo>
                    <a:pt x="589" y="467"/>
                    <a:pt x="589" y="467"/>
                    <a:pt x="589" y="467"/>
                  </a:cubicBezTo>
                  <a:lnTo>
                    <a:pt x="589" y="859"/>
                  </a:lnTo>
                  <a:close/>
                </a:path>
              </a:pathLst>
            </a:custGeom>
            <a:solidFill>
              <a:srgbClr val="2E75B6"/>
            </a:solidFill>
            <a:ln>
              <a:noFill/>
            </a:ln>
            <a:effectLst/>
          </p:spPr>
          <p:txBody>
            <a:bodyPr vert="horz" wrap="square" lIns="144000" tIns="1908000" rIns="144000" bIns="60960" anchor="t" anchorCtr="1" compatLnSpc="1">
              <a:normAutofit fontScale="90000" lnSpcReduction="20000"/>
            </a:bodyPr>
            <a:lstStyle/>
            <a:p>
              <a:pPr algn="ctr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</a:pPr>
              <a:endParaRPr lang="zh-CN" altLang="en-US" sz="1100" dirty="0">
                <a:solidFill>
                  <a:prstClr val="black"/>
                </a:solidFill>
                <a:latin typeface="Arial" panose="020B0604020202020204" pitchFamily="34" charset="0"/>
                <a:ea typeface="Microsoft YaHei UI" panose="020B0503020204020204" pitchFamily="34" charset="-122"/>
                <a:cs typeface="宋体" panose="02010600030101010101" pitchFamily="2" charset="-122"/>
                <a:sym typeface="Arial" panose="020B0604020202020204" pitchFamily="34" charset="0"/>
              </a:endParaRPr>
            </a:p>
          </p:txBody>
        </p:sp>
        <p:sp>
          <p:nvSpPr>
            <p:cNvPr id="46" name="Freeform: Shape 12"/>
            <p:cNvSpPr/>
            <p:nvPr>
              <p:custDataLst>
                <p:tags r:id="rId6"/>
              </p:custDataLst>
            </p:nvPr>
          </p:nvSpPr>
          <p:spPr bwMode="auto">
            <a:xfrm>
              <a:off x="2930" y="1474"/>
              <a:ext cx="1181" cy="1105"/>
            </a:xfrm>
            <a:custGeom>
              <a:avLst/>
              <a:gdLst>
                <a:gd name="T0" fmla="*/ 535 w 595"/>
                <a:gd name="T1" fmla="*/ 60 h 919"/>
                <a:gd name="T2" fmla="*/ 359 w 595"/>
                <a:gd name="T3" fmla="*/ 60 h 919"/>
                <a:gd name="T4" fmla="*/ 297 w 595"/>
                <a:gd name="T5" fmla="*/ 0 h 919"/>
                <a:gd name="T6" fmla="*/ 236 w 595"/>
                <a:gd name="T7" fmla="*/ 60 h 919"/>
                <a:gd name="T8" fmla="*/ 59 w 595"/>
                <a:gd name="T9" fmla="*/ 60 h 919"/>
                <a:gd name="T10" fmla="*/ 0 w 595"/>
                <a:gd name="T11" fmla="*/ 120 h 919"/>
                <a:gd name="T12" fmla="*/ 0 w 595"/>
                <a:gd name="T13" fmla="*/ 859 h 919"/>
                <a:gd name="T14" fmla="*/ 59 w 595"/>
                <a:gd name="T15" fmla="*/ 919 h 919"/>
                <a:gd name="T16" fmla="*/ 535 w 595"/>
                <a:gd name="T17" fmla="*/ 919 h 919"/>
                <a:gd name="T18" fmla="*/ 595 w 595"/>
                <a:gd name="T19" fmla="*/ 859 h 919"/>
                <a:gd name="T20" fmla="*/ 595 w 595"/>
                <a:gd name="T21" fmla="*/ 120 h 919"/>
                <a:gd name="T22" fmla="*/ 535 w 595"/>
                <a:gd name="T23" fmla="*/ 60 h 919"/>
                <a:gd name="T24" fmla="*/ 589 w 595"/>
                <a:gd name="T25" fmla="*/ 859 h 919"/>
                <a:gd name="T26" fmla="*/ 535 w 595"/>
                <a:gd name="T27" fmla="*/ 913 h 919"/>
                <a:gd name="T28" fmla="*/ 59 w 595"/>
                <a:gd name="T29" fmla="*/ 913 h 919"/>
                <a:gd name="T30" fmla="*/ 6 w 595"/>
                <a:gd name="T31" fmla="*/ 859 h 919"/>
                <a:gd name="T32" fmla="*/ 6 w 595"/>
                <a:gd name="T33" fmla="*/ 467 h 919"/>
                <a:gd name="T34" fmla="*/ 589 w 595"/>
                <a:gd name="T35" fmla="*/ 467 h 919"/>
                <a:gd name="T36" fmla="*/ 589 w 595"/>
                <a:gd name="T37" fmla="*/ 859 h 9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95" h="919">
                  <a:moveTo>
                    <a:pt x="535" y="60"/>
                  </a:moveTo>
                  <a:cubicBezTo>
                    <a:pt x="359" y="60"/>
                    <a:pt x="359" y="60"/>
                    <a:pt x="359" y="60"/>
                  </a:cubicBezTo>
                  <a:cubicBezTo>
                    <a:pt x="330" y="51"/>
                    <a:pt x="307" y="29"/>
                    <a:pt x="297" y="0"/>
                  </a:cubicBezTo>
                  <a:cubicBezTo>
                    <a:pt x="288" y="29"/>
                    <a:pt x="265" y="51"/>
                    <a:pt x="236" y="60"/>
                  </a:cubicBezTo>
                  <a:cubicBezTo>
                    <a:pt x="59" y="60"/>
                    <a:pt x="59" y="60"/>
                    <a:pt x="59" y="60"/>
                  </a:cubicBezTo>
                  <a:cubicBezTo>
                    <a:pt x="27" y="60"/>
                    <a:pt x="0" y="87"/>
                    <a:pt x="0" y="120"/>
                  </a:cubicBezTo>
                  <a:cubicBezTo>
                    <a:pt x="0" y="859"/>
                    <a:pt x="0" y="859"/>
                    <a:pt x="0" y="859"/>
                  </a:cubicBezTo>
                  <a:cubicBezTo>
                    <a:pt x="0" y="892"/>
                    <a:pt x="27" y="919"/>
                    <a:pt x="59" y="919"/>
                  </a:cubicBezTo>
                  <a:cubicBezTo>
                    <a:pt x="535" y="919"/>
                    <a:pt x="535" y="919"/>
                    <a:pt x="535" y="919"/>
                  </a:cubicBezTo>
                  <a:cubicBezTo>
                    <a:pt x="568" y="919"/>
                    <a:pt x="595" y="892"/>
                    <a:pt x="595" y="859"/>
                  </a:cubicBezTo>
                  <a:cubicBezTo>
                    <a:pt x="595" y="120"/>
                    <a:pt x="595" y="120"/>
                    <a:pt x="595" y="120"/>
                  </a:cubicBezTo>
                  <a:cubicBezTo>
                    <a:pt x="595" y="87"/>
                    <a:pt x="568" y="60"/>
                    <a:pt x="535" y="60"/>
                  </a:cubicBezTo>
                  <a:close/>
                  <a:moveTo>
                    <a:pt x="589" y="859"/>
                  </a:moveTo>
                  <a:cubicBezTo>
                    <a:pt x="589" y="889"/>
                    <a:pt x="565" y="913"/>
                    <a:pt x="535" y="913"/>
                  </a:cubicBezTo>
                  <a:cubicBezTo>
                    <a:pt x="59" y="913"/>
                    <a:pt x="59" y="913"/>
                    <a:pt x="59" y="913"/>
                  </a:cubicBezTo>
                  <a:cubicBezTo>
                    <a:pt x="30" y="913"/>
                    <a:pt x="6" y="889"/>
                    <a:pt x="6" y="859"/>
                  </a:cubicBezTo>
                  <a:cubicBezTo>
                    <a:pt x="6" y="467"/>
                    <a:pt x="6" y="467"/>
                    <a:pt x="6" y="467"/>
                  </a:cubicBezTo>
                  <a:cubicBezTo>
                    <a:pt x="589" y="467"/>
                    <a:pt x="589" y="467"/>
                    <a:pt x="589" y="467"/>
                  </a:cubicBezTo>
                  <a:lnTo>
                    <a:pt x="589" y="859"/>
                  </a:lnTo>
                  <a:close/>
                </a:path>
              </a:pathLst>
            </a:custGeom>
            <a:solidFill>
              <a:srgbClr val="3C8C93"/>
            </a:solidFill>
            <a:ln>
              <a:noFill/>
            </a:ln>
            <a:effectLst/>
          </p:spPr>
          <p:txBody>
            <a:bodyPr vert="horz" wrap="square" lIns="144000" tIns="1908000" rIns="144000" bIns="60960" anchor="t" anchorCtr="1" compatLnSpc="1">
              <a:normAutofit fontScale="90000" lnSpcReduction="20000"/>
            </a:bodyPr>
            <a:lstStyle/>
            <a:p>
              <a:pPr algn="ctr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</a:pPr>
              <a:endParaRPr lang="zh-CN" altLang="en-US" sz="1100" dirty="0">
                <a:solidFill>
                  <a:prstClr val="black"/>
                </a:solidFill>
                <a:latin typeface="Arial" panose="020B0604020202020204" pitchFamily="34" charset="0"/>
                <a:ea typeface="Microsoft YaHei UI" panose="020B0503020204020204" pitchFamily="34" charset="-122"/>
                <a:cs typeface="宋体" panose="02010600030101010101" pitchFamily="2" charset="-122"/>
                <a:sym typeface="Arial" panose="020B0604020202020204" pitchFamily="34" charset="0"/>
              </a:endParaRPr>
            </a:p>
          </p:txBody>
        </p:sp>
        <p:sp>
          <p:nvSpPr>
            <p:cNvPr id="47" name="TextBox 78"/>
            <p:cNvSpPr txBox="1"/>
            <p:nvPr>
              <p:custDataLst>
                <p:tags r:id="rId7"/>
              </p:custDataLst>
            </p:nvPr>
          </p:nvSpPr>
          <p:spPr>
            <a:xfrm>
              <a:off x="1389" y="1644"/>
              <a:ext cx="1285" cy="3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3200" b="1" dirty="0">
                  <a:solidFill>
                    <a:prstClr val="white"/>
                  </a:solidFill>
                  <a:latin typeface="Arial" panose="020B0604020202020204" pitchFamily="34" charset="0"/>
                  <a:ea typeface="Microsoft YaHei UI" panose="020B0503020204020204" pitchFamily="34" charset="-122"/>
                  <a:sym typeface="Arial" panose="020B0604020202020204" pitchFamily="34" charset="0"/>
                </a:rPr>
                <a:t>1511.8</a:t>
              </a:r>
              <a:r>
                <a:rPr lang="zh-CN" altLang="en-US" sz="1600" b="1" dirty="0">
                  <a:solidFill>
                    <a:prstClr val="white"/>
                  </a:solidFill>
                  <a:latin typeface="Arial" panose="020B0604020202020204" pitchFamily="34" charset="0"/>
                  <a:ea typeface="Microsoft YaHei UI" panose="020B0503020204020204" pitchFamily="34" charset="-122"/>
                  <a:sym typeface="Arial" panose="020B0604020202020204" pitchFamily="34" charset="0"/>
                </a:rPr>
                <a:t>亿美元</a:t>
              </a:r>
              <a:endParaRPr lang="zh-CN" altLang="en-US" sz="1600" b="1" dirty="0">
                <a:solidFill>
                  <a:prstClr val="white"/>
                </a:solidFill>
                <a:latin typeface="Arial" panose="020B0604020202020204" pitchFamily="34" charset="0"/>
                <a:ea typeface="Microsoft YaHei UI" panose="020B0503020204020204" pitchFamily="34" charset="-122"/>
                <a:cs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50" name="矩形 49"/>
            <p:cNvSpPr/>
            <p:nvPr>
              <p:custDataLst>
                <p:tags r:id="rId8"/>
              </p:custDataLst>
            </p:nvPr>
          </p:nvSpPr>
          <p:spPr>
            <a:xfrm>
              <a:off x="1492" y="2041"/>
              <a:ext cx="1162" cy="496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algn="ctr" fontAlgn="auto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CN" altLang="en-US" sz="1600" b="1" dirty="0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2025年，中国服装（含衣着附件）累计出口</a:t>
              </a:r>
            </a:p>
          </p:txBody>
        </p:sp>
        <p:sp>
          <p:nvSpPr>
            <p:cNvPr id="51" name="矩形 50"/>
            <p:cNvSpPr/>
            <p:nvPr>
              <p:custDataLst>
                <p:tags r:id="rId9"/>
              </p:custDataLst>
            </p:nvPr>
          </p:nvSpPr>
          <p:spPr>
            <a:xfrm>
              <a:off x="2976" y="2086"/>
              <a:ext cx="1090" cy="496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algn="ctr" fontAlgn="auto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CN" altLang="en-US" sz="1400" b="1" dirty="0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2025年，中国服装（含衣着附件）累计出口数量</a:t>
              </a:r>
            </a:p>
          </p:txBody>
        </p:sp>
        <p:sp>
          <p:nvSpPr>
            <p:cNvPr id="52" name="TextBox 78"/>
            <p:cNvSpPr txBox="1"/>
            <p:nvPr>
              <p:custDataLst>
                <p:tags r:id="rId10"/>
              </p:custDataLst>
            </p:nvPr>
          </p:nvSpPr>
          <p:spPr>
            <a:xfrm>
              <a:off x="2930" y="1605"/>
              <a:ext cx="1181" cy="3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3600" b="1" dirty="0">
                  <a:solidFill>
                    <a:prstClr val="white"/>
                  </a:solidFill>
                  <a:latin typeface="Arial" panose="020B0604020202020204" pitchFamily="34" charset="0"/>
                  <a:ea typeface="Microsoft YaHei UI" panose="020B0503020204020204" pitchFamily="34" charset="-122"/>
                  <a:sym typeface="Arial" panose="020B0604020202020204" pitchFamily="34" charset="0"/>
                </a:rPr>
                <a:t>356.5</a:t>
              </a:r>
              <a:r>
                <a:rPr lang="zh-CN" altLang="en-US" b="1" dirty="0">
                  <a:solidFill>
                    <a:prstClr val="white"/>
                  </a:solidFill>
                  <a:latin typeface="Arial" panose="020B0604020202020204" pitchFamily="34" charset="0"/>
                  <a:ea typeface="Microsoft YaHei UI" panose="020B0503020204020204" pitchFamily="34" charset="-122"/>
                  <a:sym typeface="Arial" panose="020B0604020202020204" pitchFamily="34" charset="0"/>
                </a:rPr>
                <a:t>亿件</a:t>
              </a:r>
              <a:endParaRPr lang="zh-CN" altLang="en-US" b="1" dirty="0">
                <a:solidFill>
                  <a:prstClr val="white"/>
                </a:solidFill>
                <a:latin typeface="Arial" panose="020B0604020202020204" pitchFamily="34" charset="0"/>
                <a:ea typeface="Microsoft YaHei UI" panose="020B0503020204020204" pitchFamily="34" charset="-122"/>
                <a:cs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文本框 261"/>
          <p:cNvSpPr txBox="1"/>
          <p:nvPr>
            <p:custDataLst>
              <p:tags r:id="rId1"/>
            </p:custDataLst>
          </p:nvPr>
        </p:nvSpPr>
        <p:spPr>
          <a:xfrm>
            <a:off x="749300" y="317500"/>
            <a:ext cx="11442700" cy="6248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>
              <a:buClrTx/>
              <a:buSzTx/>
              <a:buFontTx/>
            </a:pPr>
            <a:r>
              <a:rPr lang="zh-CN" altLang="en-US" sz="2800" b="1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1.战略强化期</a:t>
            </a:r>
          </a:p>
        </p:txBody>
      </p:sp>
      <p:sp>
        <p:nvSpPr>
          <p:cNvPr id="3" name="矩形 2"/>
          <p:cNvSpPr/>
          <p:nvPr/>
        </p:nvSpPr>
        <p:spPr>
          <a:xfrm>
            <a:off x="317500" y="1283970"/>
            <a:ext cx="11532235" cy="785495"/>
          </a:xfrm>
          <a:prstGeom prst="rect">
            <a:avLst/>
          </a:prstGeom>
          <a:noFill/>
          <a:ln w="19050" cap="flat" cmpd="sng">
            <a:solidFill>
              <a:srgbClr val="007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rtlCol="0" anchor="ctr" anchorCtr="0">
            <a:noAutofit/>
          </a:bodyPr>
          <a:lstStyle/>
          <a:p>
            <a:pPr lv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lang="zh-CN" altLang="en-US" sz="2600" b="1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服装行业在推动制造强国、品牌强国、文化强国建设上具有特殊重要性。</a:t>
            </a:r>
          </a:p>
        </p:txBody>
      </p:sp>
      <p:grpSp>
        <p:nvGrpSpPr>
          <p:cNvPr id="2" name="组合 1"/>
          <p:cNvGrpSpPr/>
          <p:nvPr>
            <p:custDataLst>
              <p:tags r:id="rId2"/>
            </p:custDataLst>
          </p:nvPr>
        </p:nvGrpSpPr>
        <p:grpSpPr>
          <a:xfrm>
            <a:off x="-9836" y="2630805"/>
            <a:ext cx="4749476" cy="3335020"/>
            <a:chOff x="2384" y="4977"/>
            <a:chExt cx="4881" cy="3508"/>
          </a:xfrm>
        </p:grpSpPr>
        <p:sp>
          <p:nvSpPr>
            <p:cNvPr id="610" name="椭圆 609"/>
            <p:cNvSpPr/>
            <p:nvPr>
              <p:custDataLst>
                <p:tags r:id="rId20"/>
              </p:custDataLst>
            </p:nvPr>
          </p:nvSpPr>
          <p:spPr>
            <a:xfrm>
              <a:off x="3074" y="4977"/>
              <a:ext cx="3508" cy="3508"/>
            </a:xfrm>
            <a:prstGeom prst="ellipse">
              <a:avLst/>
            </a:prstGeom>
            <a:gradFill>
              <a:gsLst>
                <a:gs pos="0">
                  <a:schemeClr val="accent1">
                    <a:lumMod val="20000"/>
                    <a:lumOff val="80000"/>
                    <a:alpha val="0"/>
                  </a:schemeClr>
                </a:gs>
                <a:gs pos="100000">
                  <a:schemeClr val="accent1">
                    <a:lumMod val="40000"/>
                    <a:lumOff val="60000"/>
                    <a:alpha val="3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olidFill>
                  <a:schemeClr val="lt1"/>
                </a:solidFill>
                <a:cs typeface="微软雅黑" panose="020B0503020204020204" charset="-122"/>
                <a:sym typeface="+mn-ea"/>
              </a:endParaRPr>
            </a:p>
          </p:txBody>
        </p:sp>
        <p:sp>
          <p:nvSpPr>
            <p:cNvPr id="609" name="椭圆 608"/>
            <p:cNvSpPr/>
            <p:nvPr>
              <p:custDataLst>
                <p:tags r:id="rId21"/>
              </p:custDataLst>
            </p:nvPr>
          </p:nvSpPr>
          <p:spPr>
            <a:xfrm>
              <a:off x="3917" y="5820"/>
              <a:ext cx="1823" cy="1823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6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olidFill>
                  <a:schemeClr val="lt1"/>
                </a:solidFill>
                <a:cs typeface="微软雅黑" panose="020B0503020204020204" charset="-122"/>
                <a:sym typeface="+mn-ea"/>
              </a:endParaRPr>
            </a:p>
          </p:txBody>
        </p:sp>
        <p:sp>
          <p:nvSpPr>
            <p:cNvPr id="7" name="椭圆 6"/>
            <p:cNvSpPr/>
            <p:nvPr>
              <p:custDataLst>
                <p:tags r:id="rId22"/>
              </p:custDataLst>
            </p:nvPr>
          </p:nvSpPr>
          <p:spPr>
            <a:xfrm>
              <a:off x="4047" y="5943"/>
              <a:ext cx="1576" cy="1576"/>
            </a:xfrm>
            <a:prstGeom prst="ellipse">
              <a:avLst/>
            </a:prstGeom>
            <a:gradFill>
              <a:gsLst>
                <a:gs pos="100000">
                  <a:schemeClr val="accent1">
                    <a:alpha val="100000"/>
                  </a:schemeClr>
                </a:gs>
                <a:gs pos="50000">
                  <a:schemeClr val="accent1">
                    <a:lumMod val="80000"/>
                    <a:lumOff val="20000"/>
                    <a:alpha val="100000"/>
                  </a:schemeClr>
                </a:gs>
                <a:gs pos="0">
                  <a:schemeClr val="accent1">
                    <a:lumMod val="60000"/>
                    <a:lumOff val="40000"/>
                    <a:alpha val="10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215900" dist="38100" dir="2700000" algn="tl" rotWithShape="0">
                <a:schemeClr val="accent1">
                  <a:lumMod val="75000"/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rm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 sz="2000" b="1">
                <a:solidFill>
                  <a:srgbClr val="FFFFFF"/>
                </a:solidFill>
                <a:latin typeface="+mj-ea"/>
                <a:ea typeface="+mj-ea"/>
                <a:cs typeface="微软雅黑" panose="020B0503020204020204" charset="-122"/>
                <a:sym typeface="+mn-ea"/>
              </a:endParaRPr>
            </a:p>
          </p:txBody>
        </p:sp>
        <p:sp>
          <p:nvSpPr>
            <p:cNvPr id="585" name="椭圆 584"/>
            <p:cNvSpPr/>
            <p:nvPr>
              <p:custDataLst>
                <p:tags r:id="rId23"/>
              </p:custDataLst>
            </p:nvPr>
          </p:nvSpPr>
          <p:spPr>
            <a:xfrm>
              <a:off x="3435" y="5338"/>
              <a:ext cx="2786" cy="2787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>
              <a:outerShdw blurRad="50800" dist="38100" dir="2700000" algn="tl" rotWithShape="0">
                <a:schemeClr val="accent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  <a:cs typeface="微软雅黑" panose="020B0503020204020204" charset="-122"/>
              </a:endParaRPr>
            </a:p>
          </p:txBody>
        </p:sp>
        <p:sp>
          <p:nvSpPr>
            <p:cNvPr id="592" name="弧形 591"/>
            <p:cNvSpPr/>
            <p:nvPr>
              <p:custDataLst>
                <p:tags r:id="rId24"/>
              </p:custDataLst>
            </p:nvPr>
          </p:nvSpPr>
          <p:spPr>
            <a:xfrm rot="14400000">
              <a:off x="3705" y="5609"/>
              <a:ext cx="2245" cy="2245"/>
            </a:xfrm>
            <a:prstGeom prst="arc">
              <a:avLst>
                <a:gd name="adj1" fmla="val 18745312"/>
                <a:gd name="adj2" fmla="val 5566165"/>
              </a:avLst>
            </a:prstGeom>
            <a:ln w="6350">
              <a:gradFill>
                <a:gsLst>
                  <a:gs pos="0">
                    <a:schemeClr val="accent1">
                      <a:alpha val="0"/>
                    </a:schemeClr>
                  </a:gs>
                  <a:gs pos="60000">
                    <a:schemeClr val="accent1">
                      <a:alpha val="100000"/>
                    </a:schemeClr>
                  </a:gs>
                </a:gsLst>
                <a:lin ang="5400000" scaled="1"/>
              </a:gradFill>
              <a:prstDash val="dash"/>
              <a:tailEnd type="triangle"/>
            </a:ln>
            <a:effectLst>
              <a:outerShdw blurRad="50800" dist="38100" dir="2700000" algn="tl" rotWithShape="0">
                <a:schemeClr val="accent1">
                  <a:lumMod val="75000"/>
                  <a:alpha val="40000"/>
                </a:scheme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8" name="矩形 7"/>
            <p:cNvSpPr/>
            <p:nvPr>
              <p:custDataLst>
                <p:tags r:id="rId25"/>
              </p:custDataLst>
            </p:nvPr>
          </p:nvSpPr>
          <p:spPr>
            <a:xfrm>
              <a:off x="2384" y="5820"/>
              <a:ext cx="916" cy="1494"/>
            </a:xfrm>
            <a:prstGeom prst="rect">
              <a:avLst/>
            </a:prstGeom>
            <a:noFill/>
          </p:spPr>
          <p:txBody>
            <a:bodyPr wrap="square" lIns="0" tIns="0" rIns="0" bIns="0" rtlCol="0" anchor="b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2400" b="1" dirty="0">
                  <a:solidFill>
                    <a:schemeClr val="accent1"/>
                  </a:solidFill>
                  <a:latin typeface="+mn-ea"/>
                  <a:cs typeface="+mn-ea"/>
                </a:rPr>
                <a:t>东</a:t>
              </a:r>
            </a:p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2400" b="1" dirty="0">
                  <a:solidFill>
                    <a:schemeClr val="accent1"/>
                  </a:solidFill>
                  <a:latin typeface="+mn-ea"/>
                  <a:cs typeface="+mn-ea"/>
                </a:rPr>
                <a:t>方</a:t>
              </a:r>
            </a:p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2400" b="1" dirty="0">
                  <a:solidFill>
                    <a:schemeClr val="accent1"/>
                  </a:solidFill>
                  <a:latin typeface="+mn-ea"/>
                  <a:cs typeface="+mn-ea"/>
                </a:rPr>
                <a:t>美</a:t>
              </a:r>
            </a:p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2400" b="1" dirty="0">
                  <a:solidFill>
                    <a:schemeClr val="accent1"/>
                  </a:solidFill>
                  <a:latin typeface="+mn-ea"/>
                  <a:cs typeface="+mn-ea"/>
                </a:rPr>
                <a:t>学</a:t>
              </a:r>
            </a:p>
          </p:txBody>
        </p:sp>
        <p:sp>
          <p:nvSpPr>
            <p:cNvPr id="12" name="矩形 11"/>
            <p:cNvSpPr/>
            <p:nvPr>
              <p:custDataLst>
                <p:tags r:id="rId26"/>
              </p:custDataLst>
            </p:nvPr>
          </p:nvSpPr>
          <p:spPr>
            <a:xfrm>
              <a:off x="6581" y="6720"/>
              <a:ext cx="684" cy="499"/>
            </a:xfrm>
            <a:prstGeom prst="rect">
              <a:avLst/>
            </a:prstGeom>
            <a:noFill/>
          </p:spPr>
          <p:txBody>
            <a:bodyPr wrap="square" lIns="0" tIns="0" rIns="0" bIns="0" rtlCol="0" anchor="b">
              <a:noAutofit/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2400" b="1" dirty="0">
                  <a:solidFill>
                    <a:srgbClr val="8FBFDD"/>
                  </a:solidFill>
                  <a:latin typeface="+mn-ea"/>
                  <a:cs typeface="+mn-ea"/>
                </a:rPr>
                <a:t>工</a:t>
              </a:r>
            </a:p>
            <a:p>
              <a:pPr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2400" b="1" dirty="0">
                  <a:solidFill>
                    <a:srgbClr val="8FBFDD"/>
                  </a:solidFill>
                  <a:latin typeface="+mn-ea"/>
                  <a:cs typeface="+mn-ea"/>
                </a:rPr>
                <a:t>匠</a:t>
              </a:r>
            </a:p>
            <a:p>
              <a:pPr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2400" b="1" dirty="0">
                  <a:solidFill>
                    <a:srgbClr val="8FBFDD"/>
                  </a:solidFill>
                  <a:latin typeface="+mn-ea"/>
                  <a:cs typeface="+mn-ea"/>
                </a:rPr>
                <a:t>精</a:t>
              </a:r>
            </a:p>
            <a:p>
              <a:pPr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2400" b="1" dirty="0">
                  <a:solidFill>
                    <a:srgbClr val="8FBFDD"/>
                  </a:solidFill>
                  <a:latin typeface="+mn-ea"/>
                  <a:cs typeface="+mn-ea"/>
                </a:rPr>
                <a:t>神</a:t>
              </a:r>
            </a:p>
          </p:txBody>
        </p:sp>
        <p:sp>
          <p:nvSpPr>
            <p:cNvPr id="587" name="椭圆 586"/>
            <p:cNvSpPr/>
            <p:nvPr>
              <p:custDataLst>
                <p:tags r:id="rId27"/>
              </p:custDataLst>
            </p:nvPr>
          </p:nvSpPr>
          <p:spPr>
            <a:xfrm>
              <a:off x="3208" y="6379"/>
              <a:ext cx="502" cy="502"/>
            </a:xfrm>
            <a:prstGeom prst="ellipse">
              <a:avLst/>
            </a:prstGeom>
            <a:gradFill>
              <a:gsLst>
                <a:gs pos="50000">
                  <a:schemeClr val="accent1">
                    <a:lumMod val="80000"/>
                    <a:lumOff val="20000"/>
                    <a:alpha val="100000"/>
                  </a:schemeClr>
                </a:gs>
                <a:gs pos="100000">
                  <a:schemeClr val="accent1">
                    <a:alpha val="100000"/>
                  </a:schemeClr>
                </a:gs>
                <a:gs pos="0">
                  <a:schemeClr val="accent1">
                    <a:lumMod val="60000"/>
                    <a:lumOff val="40000"/>
                    <a:alpha val="100000"/>
                  </a:schemeClr>
                </a:gs>
              </a:gsLst>
              <a:lin ang="18900000" scaled="0"/>
            </a:gradFill>
            <a:ln>
              <a:noFill/>
            </a:ln>
            <a:effectLst>
              <a:outerShdw blurRad="139700" dist="50800" dir="2700000" algn="tl" rotWithShape="0">
                <a:schemeClr val="accent1">
                  <a:lumMod val="75000"/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olidFill>
                  <a:schemeClr val="lt1"/>
                </a:solidFill>
                <a:cs typeface="微软雅黑" panose="020B0503020204020204" charset="-122"/>
                <a:sym typeface="+mn-ea"/>
              </a:endParaRPr>
            </a:p>
          </p:txBody>
        </p:sp>
        <p:sp>
          <p:nvSpPr>
            <p:cNvPr id="588" name="椭圆 587"/>
            <p:cNvSpPr/>
            <p:nvPr>
              <p:custDataLst>
                <p:tags r:id="rId28"/>
              </p:custDataLst>
            </p:nvPr>
          </p:nvSpPr>
          <p:spPr>
            <a:xfrm>
              <a:off x="5953" y="6405"/>
              <a:ext cx="502" cy="502"/>
            </a:xfrm>
            <a:prstGeom prst="ellipse">
              <a:avLst/>
            </a:prstGeom>
            <a:solidFill>
              <a:srgbClr val="8FBFDD"/>
            </a:solidFill>
            <a:ln>
              <a:noFill/>
            </a:ln>
            <a:effectLst>
              <a:outerShdw blurRad="139700" dist="50800" dir="2700000" algn="tl" rotWithShape="0">
                <a:schemeClr val="accent2">
                  <a:lumMod val="75000"/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buClrTx/>
                <a:buSzTx/>
                <a:buFontTx/>
              </a:pPr>
              <a:endParaRPr lang="zh-CN" altLang="en-US">
                <a:solidFill>
                  <a:schemeClr val="lt1"/>
                </a:solidFill>
                <a:cs typeface="微软雅黑" panose="020B0503020204020204" charset="-122"/>
                <a:sym typeface="+mn-ea"/>
              </a:endParaRPr>
            </a:p>
          </p:txBody>
        </p:sp>
        <p:sp>
          <p:nvSpPr>
            <p:cNvPr id="9" name="弧形 8"/>
            <p:cNvSpPr/>
            <p:nvPr>
              <p:custDataLst>
                <p:tags r:id="rId29"/>
              </p:custDataLst>
            </p:nvPr>
          </p:nvSpPr>
          <p:spPr>
            <a:xfrm rot="4080000">
              <a:off x="3706" y="5609"/>
              <a:ext cx="2245" cy="2245"/>
            </a:xfrm>
            <a:prstGeom prst="arc">
              <a:avLst>
                <a:gd name="adj1" fmla="val 18745312"/>
                <a:gd name="adj2" fmla="val 5566165"/>
              </a:avLst>
            </a:prstGeom>
            <a:ln w="6350">
              <a:gradFill>
                <a:gsLst>
                  <a:gs pos="100000">
                    <a:srgbClr val="8FBFDD"/>
                  </a:gs>
                  <a:gs pos="100000">
                    <a:schemeClr val="accent2">
                      <a:alpha val="100000"/>
                    </a:schemeClr>
                  </a:gs>
                </a:gsLst>
                <a:lin ang="5400000" scaled="1"/>
              </a:gradFill>
              <a:prstDash val="dash"/>
              <a:tailEnd type="triangle"/>
            </a:ln>
            <a:effectLst>
              <a:outerShdw blurRad="50800" dist="38100" dir="2700000" algn="tl" rotWithShape="0">
                <a:schemeClr val="accent2">
                  <a:lumMod val="75000"/>
                  <a:alpha val="40000"/>
                </a:scheme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chemeClr val="tx1"/>
                </a:solidFill>
                <a:cs typeface="微软雅黑" panose="020B0503020204020204" charset="-122"/>
              </a:endParaRPr>
            </a:p>
          </p:txBody>
        </p:sp>
        <p:sp>
          <p:nvSpPr>
            <p:cNvPr id="11" name="矩形 10"/>
            <p:cNvSpPr/>
            <p:nvPr>
              <p:custDataLst>
                <p:tags r:id="rId30"/>
              </p:custDataLst>
            </p:nvPr>
          </p:nvSpPr>
          <p:spPr>
            <a:xfrm>
              <a:off x="4169" y="6430"/>
              <a:ext cx="1276" cy="478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3200" b="1" dirty="0">
                  <a:solidFill>
                    <a:schemeClr val="lt1">
                      <a:lumMod val="100000"/>
                    </a:schemeClr>
                  </a:solidFill>
                  <a:latin typeface="+mn-ea"/>
                  <a:cs typeface="+mn-ea"/>
                </a:rPr>
                <a:t>交融</a:t>
              </a:r>
            </a:p>
          </p:txBody>
        </p:sp>
      </p:grpSp>
      <p:grpSp>
        <p:nvGrpSpPr>
          <p:cNvPr id="22" name="组合 21"/>
          <p:cNvGrpSpPr/>
          <p:nvPr>
            <p:custDataLst>
              <p:tags r:id="rId3"/>
            </p:custDataLst>
          </p:nvPr>
        </p:nvGrpSpPr>
        <p:grpSpPr>
          <a:xfrm>
            <a:off x="4260850" y="2289810"/>
            <a:ext cx="3850005" cy="1259205"/>
            <a:chOff x="3088" y="1200"/>
            <a:chExt cx="2573" cy="424"/>
          </a:xfrm>
        </p:grpSpPr>
        <p:sp>
          <p:nvSpPr>
            <p:cNvPr id="10" name="任意多边形 9"/>
            <p:cNvSpPr/>
            <p:nvPr>
              <p:custDataLst>
                <p:tags r:id="rId18"/>
              </p:custDataLst>
            </p:nvPr>
          </p:nvSpPr>
          <p:spPr>
            <a:xfrm>
              <a:off x="3088" y="1200"/>
              <a:ext cx="1292" cy="424"/>
            </a:xfrm>
            <a:custGeom>
              <a:avLst/>
              <a:gdLst>
                <a:gd name="connsiteX0" fmla="*/ 648000 w 1296000"/>
                <a:gd name="connsiteY0" fmla="*/ 0 h 1686977"/>
                <a:gd name="connsiteX1" fmla="*/ 1284438 w 1296000"/>
                <a:gd name="connsiteY1" fmla="*/ 465673 h 1686977"/>
                <a:gd name="connsiteX2" fmla="*/ 1296000 w 1296000"/>
                <a:gd name="connsiteY2" fmla="*/ 465673 h 1686977"/>
                <a:gd name="connsiteX3" fmla="*/ 1296000 w 1296000"/>
                <a:gd name="connsiteY3" fmla="*/ 474133 h 1686977"/>
                <a:gd name="connsiteX4" fmla="*/ 1296000 w 1296000"/>
                <a:gd name="connsiteY4" fmla="*/ 1212844 h 1686977"/>
                <a:gd name="connsiteX5" fmla="*/ 1296000 w 1296000"/>
                <a:gd name="connsiteY5" fmla="*/ 1219206 h 1686977"/>
                <a:gd name="connsiteX6" fmla="*/ 1287305 w 1296000"/>
                <a:gd name="connsiteY6" fmla="*/ 1219206 h 1686977"/>
                <a:gd name="connsiteX7" fmla="*/ 648000 w 1296000"/>
                <a:gd name="connsiteY7" fmla="*/ 1686977 h 1686977"/>
                <a:gd name="connsiteX8" fmla="*/ 8695 w 1296000"/>
                <a:gd name="connsiteY8" fmla="*/ 1219206 h 1686977"/>
                <a:gd name="connsiteX9" fmla="*/ 0 w 1296000"/>
                <a:gd name="connsiteY9" fmla="*/ 1219206 h 1686977"/>
                <a:gd name="connsiteX10" fmla="*/ 0 w 1296000"/>
                <a:gd name="connsiteY10" fmla="*/ 1212844 h 1686977"/>
                <a:gd name="connsiteX11" fmla="*/ 0 w 1296000"/>
                <a:gd name="connsiteY11" fmla="*/ 474133 h 1686977"/>
                <a:gd name="connsiteX12" fmla="*/ 0 w 1296000"/>
                <a:gd name="connsiteY12" fmla="*/ 465673 h 1686977"/>
                <a:gd name="connsiteX13" fmla="*/ 11562 w 1296000"/>
                <a:gd name="connsiteY13" fmla="*/ 465673 h 1686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96000" h="1686977">
                  <a:moveTo>
                    <a:pt x="648000" y="0"/>
                  </a:moveTo>
                  <a:lnTo>
                    <a:pt x="1284438" y="465673"/>
                  </a:lnTo>
                  <a:lnTo>
                    <a:pt x="1296000" y="465673"/>
                  </a:lnTo>
                  <a:lnTo>
                    <a:pt x="1296000" y="474133"/>
                  </a:lnTo>
                  <a:lnTo>
                    <a:pt x="1296000" y="1212844"/>
                  </a:lnTo>
                  <a:lnTo>
                    <a:pt x="1296000" y="1219206"/>
                  </a:lnTo>
                  <a:lnTo>
                    <a:pt x="1287305" y="1219206"/>
                  </a:lnTo>
                  <a:lnTo>
                    <a:pt x="648000" y="1686977"/>
                  </a:lnTo>
                  <a:lnTo>
                    <a:pt x="8695" y="1219206"/>
                  </a:lnTo>
                  <a:lnTo>
                    <a:pt x="0" y="1219206"/>
                  </a:lnTo>
                  <a:lnTo>
                    <a:pt x="0" y="1212844"/>
                  </a:lnTo>
                  <a:lnTo>
                    <a:pt x="0" y="474133"/>
                  </a:lnTo>
                  <a:lnTo>
                    <a:pt x="0" y="465673"/>
                  </a:lnTo>
                  <a:lnTo>
                    <a:pt x="11562" y="465673"/>
                  </a:lnTo>
                  <a:close/>
                </a:path>
              </a:pathLst>
            </a:custGeom>
            <a:solidFill>
              <a:srgbClr val="559ECC">
                <a:alpha val="66000"/>
              </a:srgbClr>
            </a:solidFill>
            <a:ln>
              <a:noFill/>
            </a:ln>
          </p:spPr>
          <p:style>
            <a:lnRef idx="2">
              <a:srgbClr val="2CBEBB">
                <a:shade val="50000"/>
              </a:srgbClr>
            </a:lnRef>
            <a:fillRef idx="1">
              <a:srgbClr val="2CBEBB"/>
            </a:fillRef>
            <a:effectRef idx="0">
              <a:srgbClr val="2CBEBB"/>
            </a:effectRef>
            <a:fontRef idx="minor">
              <a:srgbClr val="FFFFFF"/>
            </a:fontRef>
          </p:style>
          <p:txBody>
            <a:bodyPr rtlCol="0" anchor="ctr">
              <a:norm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r>
                <a:rPr lang="zh-CN" altLang="en-US" sz="2800" b="1" noProof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投资于物</a:t>
              </a:r>
            </a:p>
          </p:txBody>
        </p:sp>
        <p:sp>
          <p:nvSpPr>
            <p:cNvPr id="19" name="任意多边形 18"/>
            <p:cNvSpPr/>
            <p:nvPr>
              <p:custDataLst>
                <p:tags r:id="rId19"/>
              </p:custDataLst>
            </p:nvPr>
          </p:nvSpPr>
          <p:spPr>
            <a:xfrm>
              <a:off x="4369" y="1200"/>
              <a:ext cx="1292" cy="424"/>
            </a:xfrm>
            <a:custGeom>
              <a:avLst/>
              <a:gdLst>
                <a:gd name="connsiteX0" fmla="*/ 648000 w 1296000"/>
                <a:gd name="connsiteY0" fmla="*/ 0 h 1686977"/>
                <a:gd name="connsiteX1" fmla="*/ 1284438 w 1296000"/>
                <a:gd name="connsiteY1" fmla="*/ 465673 h 1686977"/>
                <a:gd name="connsiteX2" fmla="*/ 1296000 w 1296000"/>
                <a:gd name="connsiteY2" fmla="*/ 465673 h 1686977"/>
                <a:gd name="connsiteX3" fmla="*/ 1296000 w 1296000"/>
                <a:gd name="connsiteY3" fmla="*/ 474133 h 1686977"/>
                <a:gd name="connsiteX4" fmla="*/ 1296000 w 1296000"/>
                <a:gd name="connsiteY4" fmla="*/ 1212844 h 1686977"/>
                <a:gd name="connsiteX5" fmla="*/ 1296000 w 1296000"/>
                <a:gd name="connsiteY5" fmla="*/ 1219206 h 1686977"/>
                <a:gd name="connsiteX6" fmla="*/ 1287305 w 1296000"/>
                <a:gd name="connsiteY6" fmla="*/ 1219206 h 1686977"/>
                <a:gd name="connsiteX7" fmla="*/ 648000 w 1296000"/>
                <a:gd name="connsiteY7" fmla="*/ 1686977 h 1686977"/>
                <a:gd name="connsiteX8" fmla="*/ 8695 w 1296000"/>
                <a:gd name="connsiteY8" fmla="*/ 1219206 h 1686977"/>
                <a:gd name="connsiteX9" fmla="*/ 0 w 1296000"/>
                <a:gd name="connsiteY9" fmla="*/ 1219206 h 1686977"/>
                <a:gd name="connsiteX10" fmla="*/ 0 w 1296000"/>
                <a:gd name="connsiteY10" fmla="*/ 1212844 h 1686977"/>
                <a:gd name="connsiteX11" fmla="*/ 0 w 1296000"/>
                <a:gd name="connsiteY11" fmla="*/ 474133 h 1686977"/>
                <a:gd name="connsiteX12" fmla="*/ 0 w 1296000"/>
                <a:gd name="connsiteY12" fmla="*/ 465673 h 1686977"/>
                <a:gd name="connsiteX13" fmla="*/ 11562 w 1296000"/>
                <a:gd name="connsiteY13" fmla="*/ 465673 h 1686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96000" h="1686977">
                  <a:moveTo>
                    <a:pt x="648000" y="0"/>
                  </a:moveTo>
                  <a:lnTo>
                    <a:pt x="1284438" y="465673"/>
                  </a:lnTo>
                  <a:lnTo>
                    <a:pt x="1296000" y="465673"/>
                  </a:lnTo>
                  <a:lnTo>
                    <a:pt x="1296000" y="474133"/>
                  </a:lnTo>
                  <a:lnTo>
                    <a:pt x="1296000" y="1212844"/>
                  </a:lnTo>
                  <a:lnTo>
                    <a:pt x="1296000" y="1219206"/>
                  </a:lnTo>
                  <a:lnTo>
                    <a:pt x="1287305" y="1219206"/>
                  </a:lnTo>
                  <a:lnTo>
                    <a:pt x="648000" y="1686977"/>
                  </a:lnTo>
                  <a:lnTo>
                    <a:pt x="8695" y="1219206"/>
                  </a:lnTo>
                  <a:lnTo>
                    <a:pt x="0" y="1219206"/>
                  </a:lnTo>
                  <a:lnTo>
                    <a:pt x="0" y="1212844"/>
                  </a:lnTo>
                  <a:lnTo>
                    <a:pt x="0" y="474133"/>
                  </a:lnTo>
                  <a:lnTo>
                    <a:pt x="0" y="465673"/>
                  </a:lnTo>
                  <a:lnTo>
                    <a:pt x="11562" y="465673"/>
                  </a:lnTo>
                  <a:close/>
                </a:path>
              </a:pathLst>
            </a:custGeom>
            <a:solidFill>
              <a:srgbClr val="559ECC">
                <a:alpha val="66000"/>
              </a:srgbClr>
            </a:solidFill>
            <a:ln>
              <a:noFill/>
            </a:ln>
          </p:spPr>
          <p:style>
            <a:lnRef idx="2">
              <a:srgbClr val="2CBEBB">
                <a:shade val="50000"/>
              </a:srgbClr>
            </a:lnRef>
            <a:fillRef idx="1">
              <a:srgbClr val="2CBEBB"/>
            </a:fillRef>
            <a:effectRef idx="0">
              <a:srgbClr val="2CBEBB"/>
            </a:effectRef>
            <a:fontRef idx="minor">
              <a:srgbClr val="FFFFFF"/>
            </a:fontRef>
          </p:style>
          <p:txBody>
            <a:bodyPr rtlCol="0" anchor="ctr">
              <a:norm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r>
                <a:rPr lang="zh-CN" altLang="en-US" sz="2800" b="1" noProof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投资于人</a:t>
              </a:r>
            </a:p>
          </p:txBody>
        </p:sp>
      </p:grpSp>
      <p:sp>
        <p:nvSpPr>
          <p:cNvPr id="503" name="Freeform 3"/>
          <p:cNvSpPr/>
          <p:nvPr>
            <p:custDataLst>
              <p:tags r:id="rId4"/>
            </p:custDataLst>
          </p:nvPr>
        </p:nvSpPr>
        <p:spPr bwMode="gray">
          <a:xfrm rot="10800000">
            <a:off x="4514215" y="3549015"/>
            <a:ext cx="3561715" cy="953770"/>
          </a:xfrm>
          <a:custGeom>
            <a:avLst/>
            <a:gdLst>
              <a:gd name="T0" fmla="*/ 0 w 5016"/>
              <a:gd name="T1" fmla="*/ 2147483647 h 2256"/>
              <a:gd name="T2" fmla="*/ 2147483647 w 5016"/>
              <a:gd name="T3" fmla="*/ 1218142730 h 2256"/>
              <a:gd name="T4" fmla="*/ 2147483647 w 5016"/>
              <a:gd name="T5" fmla="*/ 1291022932 h 2256"/>
              <a:gd name="T6" fmla="*/ 2147483647 w 5016"/>
              <a:gd name="T7" fmla="*/ 760037850 h 2256"/>
              <a:gd name="T8" fmla="*/ 2147483647 w 5016"/>
              <a:gd name="T9" fmla="*/ 1114027026 h 2256"/>
              <a:gd name="T10" fmla="*/ 2147483647 w 5016"/>
              <a:gd name="T11" fmla="*/ 1166084878 h 2256"/>
              <a:gd name="T12" fmla="*/ 2147483647 w 5016"/>
              <a:gd name="T13" fmla="*/ 2147483647 h 2256"/>
              <a:gd name="T14" fmla="*/ 2147483647 w 5016"/>
              <a:gd name="T15" fmla="*/ 551807596 h 2256"/>
              <a:gd name="T16" fmla="*/ 2147483647 w 5016"/>
              <a:gd name="T17" fmla="*/ 551807596 h 2256"/>
              <a:gd name="T18" fmla="*/ 2147483647 w 5016"/>
              <a:gd name="T19" fmla="*/ 0 h 2256"/>
              <a:gd name="T20" fmla="*/ 2147483647 w 5016"/>
              <a:gd name="T21" fmla="*/ 572631264 h 2256"/>
              <a:gd name="T22" fmla="*/ 2147483647 w 5016"/>
              <a:gd name="T23" fmla="*/ 562219430 h 2256"/>
              <a:gd name="T24" fmla="*/ 2147483647 w 5016"/>
              <a:gd name="T25" fmla="*/ 2147483647 h 2256"/>
              <a:gd name="T26" fmla="*/ 2147483647 w 5016"/>
              <a:gd name="T27" fmla="*/ 1134850694 h 2256"/>
              <a:gd name="T28" fmla="*/ 2147483647 w 5016"/>
              <a:gd name="T29" fmla="*/ 1114027026 h 2256"/>
              <a:gd name="T30" fmla="*/ 2147483647 w 5016"/>
              <a:gd name="T31" fmla="*/ 728803666 h 2256"/>
              <a:gd name="T32" fmla="*/ 2147483647 w 5016"/>
              <a:gd name="T33" fmla="*/ 1176496712 h 2256"/>
              <a:gd name="T34" fmla="*/ 2147483647 w 5016"/>
              <a:gd name="T35" fmla="*/ 1166084878 h 2256"/>
              <a:gd name="T36" fmla="*/ 2147483647 w 5016"/>
              <a:gd name="T37" fmla="*/ 2147483647 h 2256"/>
              <a:gd name="T38" fmla="*/ 0 w 5016"/>
              <a:gd name="T39" fmla="*/ 2147483647 h 225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5016"/>
              <a:gd name="T61" fmla="*/ 0 h 2256"/>
              <a:gd name="T62" fmla="*/ 5016 w 5016"/>
              <a:gd name="T63" fmla="*/ 2256 h 225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5016" h="2256">
                <a:moveTo>
                  <a:pt x="0" y="2240"/>
                </a:moveTo>
                <a:cubicBezTo>
                  <a:pt x="276" y="2109"/>
                  <a:pt x="1182" y="1474"/>
                  <a:pt x="1122" y="702"/>
                </a:cubicBezTo>
                <a:lnTo>
                  <a:pt x="972" y="744"/>
                </a:lnTo>
                <a:cubicBezTo>
                  <a:pt x="988" y="702"/>
                  <a:pt x="1140" y="436"/>
                  <a:pt x="1140" y="438"/>
                </a:cubicBezTo>
                <a:lnTo>
                  <a:pt x="1422" y="642"/>
                </a:lnTo>
                <a:cubicBezTo>
                  <a:pt x="1422" y="642"/>
                  <a:pt x="1260" y="672"/>
                  <a:pt x="1272" y="672"/>
                </a:cubicBezTo>
                <a:cubicBezTo>
                  <a:pt x="1428" y="1008"/>
                  <a:pt x="1620" y="1350"/>
                  <a:pt x="1968" y="1284"/>
                </a:cubicBezTo>
                <a:cubicBezTo>
                  <a:pt x="2316" y="1218"/>
                  <a:pt x="2460" y="576"/>
                  <a:pt x="2466" y="318"/>
                </a:cubicBezTo>
                <a:lnTo>
                  <a:pt x="2280" y="318"/>
                </a:lnTo>
                <a:lnTo>
                  <a:pt x="2598" y="0"/>
                </a:lnTo>
                <a:lnTo>
                  <a:pt x="2898" y="330"/>
                </a:lnTo>
                <a:lnTo>
                  <a:pt x="2724" y="324"/>
                </a:lnTo>
                <a:cubicBezTo>
                  <a:pt x="2724" y="325"/>
                  <a:pt x="2760" y="1284"/>
                  <a:pt x="3210" y="1302"/>
                </a:cubicBezTo>
                <a:cubicBezTo>
                  <a:pt x="3660" y="1320"/>
                  <a:pt x="3816" y="912"/>
                  <a:pt x="3870" y="654"/>
                </a:cubicBezTo>
                <a:lnTo>
                  <a:pt x="3702" y="642"/>
                </a:lnTo>
                <a:lnTo>
                  <a:pt x="3984" y="420"/>
                </a:lnTo>
                <a:lnTo>
                  <a:pt x="4182" y="678"/>
                </a:lnTo>
                <a:lnTo>
                  <a:pt x="4026" y="672"/>
                </a:lnTo>
                <a:cubicBezTo>
                  <a:pt x="4032" y="678"/>
                  <a:pt x="3960" y="1862"/>
                  <a:pt x="5016" y="2225"/>
                </a:cubicBezTo>
                <a:cubicBezTo>
                  <a:pt x="3438" y="2232"/>
                  <a:pt x="1092" y="2256"/>
                  <a:pt x="0" y="2240"/>
                </a:cubicBezTo>
                <a:close/>
              </a:path>
            </a:pathLst>
          </a:custGeom>
          <a:gradFill rotWithShape="1">
            <a:gsLst>
              <a:gs pos="0">
                <a:srgbClr val="5B9BD5">
                  <a:lumMod val="60000"/>
                  <a:lumOff val="40000"/>
                </a:srgbClr>
              </a:gs>
              <a:gs pos="48000">
                <a:srgbClr val="DEEBF7"/>
              </a:gs>
              <a:gs pos="100000">
                <a:sysClr val="window" lastClr="FFFFFF"/>
              </a:gs>
            </a:gsLst>
            <a:lin ang="5400000" scaled="1"/>
          </a:gradFill>
          <a:ln w="9525">
            <a:noFill/>
            <a:round/>
          </a:ln>
        </p:spPr>
        <p:txBody>
          <a:bodyPr wrap="none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400" b="1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135" name="MH_Entry_2">
            <a:hlinkClick r:id="" action="ppaction://noaction"/>
          </p:cNvPr>
          <p:cNvSpPr/>
          <p:nvPr>
            <p:custDataLst>
              <p:tags r:id="rId5"/>
            </p:custDataLst>
          </p:nvPr>
        </p:nvSpPr>
        <p:spPr>
          <a:xfrm>
            <a:off x="5278120" y="4596130"/>
            <a:ext cx="1938020" cy="451485"/>
          </a:xfrm>
          <a:prstGeom prst="roundRect">
            <a:avLst>
              <a:gd name="adj" fmla="val 4289"/>
            </a:avLst>
          </a:prstGeom>
          <a:solidFill>
            <a:srgbClr val="FFFFFF"/>
          </a:solidFill>
          <a:ln w="9525" cap="flat" cmpd="sng" algn="ctr">
            <a:solidFill>
              <a:srgbClr val="5B9BD5"/>
            </a:solidFill>
            <a:prstDash val="solid"/>
          </a:ln>
          <a:effectLst/>
        </p:spPr>
        <p:txBody>
          <a:bodyPr wrap="square" anchor="ctr" anchorCtr="1">
            <a:noAutofit/>
          </a:bodyPr>
          <a:lstStyle/>
          <a:p>
            <a:pPr algn="ctr" fontAlgn="base">
              <a:lnSpc>
                <a:spcPct val="130000"/>
              </a:lnSpc>
            </a:pPr>
            <a:r>
              <a:rPr lang="zh-CN" altLang="en-US" sz="2000" b="1" strike="noStrike" noProof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有力缩小</a:t>
            </a:r>
          </a:p>
        </p:txBody>
      </p:sp>
      <p:grpSp>
        <p:nvGrpSpPr>
          <p:cNvPr id="126" name="组合 125"/>
          <p:cNvGrpSpPr/>
          <p:nvPr>
            <p:custDataLst>
              <p:tags r:id="rId6"/>
            </p:custDataLst>
          </p:nvPr>
        </p:nvGrpSpPr>
        <p:grpSpPr>
          <a:xfrm>
            <a:off x="4142105" y="5149850"/>
            <a:ext cx="4431665" cy="1443355"/>
            <a:chOff x="12788" y="5076"/>
            <a:chExt cx="5634" cy="640"/>
          </a:xfrm>
        </p:grpSpPr>
        <p:grpSp>
          <p:nvGrpSpPr>
            <p:cNvPr id="20" name="组合 19"/>
            <p:cNvGrpSpPr/>
            <p:nvPr/>
          </p:nvGrpSpPr>
          <p:grpSpPr>
            <a:xfrm>
              <a:off x="12804" y="5076"/>
              <a:ext cx="3891" cy="640"/>
              <a:chOff x="12561" y="5189"/>
              <a:chExt cx="5366" cy="4447"/>
            </a:xfrm>
          </p:grpSpPr>
          <p:pic>
            <p:nvPicPr>
              <p:cNvPr id="207" name="图片 206" descr="网官方公告"/>
              <p:cNvPicPr>
                <a:picLocks noChangeAspect="1"/>
              </p:cNvPicPr>
              <p:nvPr>
                <p:custDataLst>
                  <p:tags r:id="rId16"/>
                </p:custDataLst>
              </p:nvPr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32"/>
                  </a:ext>
                </a:extLst>
              </a:blip>
              <a:stretch>
                <a:fillRect/>
              </a:stretch>
            </p:blipFill>
            <p:spPr>
              <a:xfrm rot="10800000" flipV="1">
                <a:off x="12561" y="5189"/>
                <a:ext cx="3499" cy="2884"/>
              </a:xfrm>
              <a:prstGeom prst="rect">
                <a:avLst/>
              </a:prstGeom>
              <a:effectLst>
                <a:outerShdw blurRad="190500" dir="5400000" sx="99000" sy="99000" algn="ctr" rotWithShape="0">
                  <a:srgbClr val="000000">
                    <a:alpha val="23000"/>
                  </a:srgbClr>
                </a:outerShdw>
              </a:effectLst>
            </p:spPr>
          </p:pic>
          <p:pic>
            <p:nvPicPr>
              <p:cNvPr id="208" name="图片 207" descr="网官方公告"/>
              <p:cNvPicPr>
                <a:picLocks noChangeAspect="1"/>
              </p:cNvPicPr>
              <p:nvPr>
                <p:custDataLst>
                  <p:tags r:id="rId17"/>
                </p:custDataLst>
              </p:nvPr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33"/>
                  </a:ext>
                </a:extLst>
              </a:blip>
              <a:stretch>
                <a:fillRect/>
              </a:stretch>
            </p:blipFill>
            <p:spPr>
              <a:xfrm flipV="1">
                <a:off x="14428" y="6752"/>
                <a:ext cx="3499" cy="2884"/>
              </a:xfrm>
              <a:prstGeom prst="rect">
                <a:avLst/>
              </a:prstGeom>
              <a:effectLst>
                <a:outerShdw blurRad="190500" dir="5400000" sx="99000" sy="99000" algn="ctr" rotWithShape="0">
                  <a:srgbClr val="000000">
                    <a:alpha val="23000"/>
                  </a:srgbClr>
                </a:outerShdw>
              </a:effectLst>
            </p:spPr>
          </p:pic>
        </p:grpSp>
        <p:sp>
          <p:nvSpPr>
            <p:cNvPr id="209" name="文本框 208"/>
            <p:cNvSpPr txBox="1"/>
            <p:nvPr>
              <p:custDataLst>
                <p:tags r:id="rId12"/>
              </p:custDataLst>
            </p:nvPr>
          </p:nvSpPr>
          <p:spPr>
            <a:xfrm>
              <a:off x="12788" y="5176"/>
              <a:ext cx="2588" cy="167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收入差距</a:t>
              </a:r>
            </a:p>
          </p:txBody>
        </p:sp>
        <p:sp>
          <p:nvSpPr>
            <p:cNvPr id="210" name="文本框 209"/>
            <p:cNvSpPr txBox="1"/>
            <p:nvPr>
              <p:custDataLst>
                <p:tags r:id="rId13"/>
              </p:custDataLst>
            </p:nvPr>
          </p:nvSpPr>
          <p:spPr>
            <a:xfrm>
              <a:off x="14021" y="5445"/>
              <a:ext cx="2904" cy="167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>
              <a:defPPr>
                <a:defRPr lang="zh-CN"/>
              </a:defPPr>
              <a:lvl1pPr algn="ctr">
                <a:defRPr sz="850" b="1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</a:defRPr>
              </a:lvl1pPr>
            </a:lstStyle>
            <a:p>
              <a:r>
                <a:rPr lang="zh-CN" altLang="en-US" sz="2000" dirty="0">
                  <a:latin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城乡差距</a:t>
              </a:r>
            </a:p>
          </p:txBody>
        </p:sp>
        <p:pic>
          <p:nvPicPr>
            <p:cNvPr id="128" name="图片 127" descr="网官方公告"/>
            <p:cNvPicPr>
              <a:picLocks noChangeAspect="1"/>
            </p:cNvPicPr>
            <p:nvPr>
              <p:custDataLst>
                <p:tags r:id="rId14"/>
              </p:custDataLst>
            </p:nvPr>
          </p:nvPicPr>
          <p:blipFill>
            <a:blip>
              <a:extLst>
                <a:ext uri="{96DAC541-7B7A-43D3-8B79-37D633B846F1}">
                  <asvg:svgBlip xmlns:asvg="http://schemas.microsoft.com/office/drawing/2016/SVG/main" r:embed="rId32"/>
                </a:ext>
              </a:extLst>
            </a:blip>
            <a:stretch>
              <a:fillRect/>
            </a:stretch>
          </p:blipFill>
          <p:spPr>
            <a:xfrm rot="10800000" flipV="1">
              <a:off x="15834" y="5121"/>
              <a:ext cx="2537" cy="415"/>
            </a:xfrm>
            <a:prstGeom prst="rect">
              <a:avLst/>
            </a:prstGeom>
            <a:effectLst>
              <a:outerShdw blurRad="190500" dir="5400000" sx="99000" sy="99000" algn="ctr" rotWithShape="0">
                <a:srgbClr val="000000">
                  <a:alpha val="23000"/>
                </a:srgbClr>
              </a:outerShdw>
            </a:effectLst>
          </p:spPr>
        </p:pic>
        <p:sp>
          <p:nvSpPr>
            <p:cNvPr id="129" name="文本框 128"/>
            <p:cNvSpPr txBox="1"/>
            <p:nvPr>
              <p:custDataLst>
                <p:tags r:id="rId15"/>
              </p:custDataLst>
            </p:nvPr>
          </p:nvSpPr>
          <p:spPr>
            <a:xfrm>
              <a:off x="15834" y="5223"/>
              <a:ext cx="2588" cy="167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区域差距</a:t>
              </a:r>
            </a:p>
          </p:txBody>
        </p:sp>
      </p:grpSp>
      <p:grpSp>
        <p:nvGrpSpPr>
          <p:cNvPr id="16" name="组合 15"/>
          <p:cNvGrpSpPr/>
          <p:nvPr>
            <p:custDataLst>
              <p:tags r:id="rId7"/>
            </p:custDataLst>
          </p:nvPr>
        </p:nvGrpSpPr>
        <p:grpSpPr>
          <a:xfrm>
            <a:off x="8642899" y="2973705"/>
            <a:ext cx="2739471" cy="2682875"/>
            <a:chOff x="2699" y="1845"/>
            <a:chExt cx="867" cy="845"/>
          </a:xfrm>
        </p:grpSpPr>
        <p:sp>
          <p:nvSpPr>
            <p:cNvPr id="17" name="任意多边形 16"/>
            <p:cNvSpPr/>
            <p:nvPr>
              <p:custDataLst>
                <p:tags r:id="rId10"/>
              </p:custDataLst>
            </p:nvPr>
          </p:nvSpPr>
          <p:spPr>
            <a:xfrm>
              <a:off x="2699" y="1845"/>
              <a:ext cx="414" cy="838"/>
            </a:xfrm>
            <a:custGeom>
              <a:avLst/>
              <a:gdLst/>
              <a:ahLst/>
              <a:cxnLst>
                <a:cxn ang="3">
                  <a:pos x="hc" y="t"/>
                </a:cxn>
                <a:cxn ang="cd2">
                  <a:pos x="l" y="vc"/>
                </a:cxn>
                <a:cxn ang="cd4">
                  <a:pos x="hc" y="b"/>
                </a:cxn>
                <a:cxn ang="0">
                  <a:pos x="r" y="vc"/>
                </a:cxn>
              </a:cxnLst>
              <a:rect l="l" t="t" r="r" b="b"/>
              <a:pathLst>
                <a:path w="2259" h="4566">
                  <a:moveTo>
                    <a:pt x="1749" y="0"/>
                  </a:moveTo>
                  <a:cubicBezTo>
                    <a:pt x="1753" y="0"/>
                    <a:pt x="1757" y="0"/>
                    <a:pt x="1761" y="0"/>
                  </a:cubicBezTo>
                  <a:cubicBezTo>
                    <a:pt x="1807" y="3"/>
                    <a:pt x="1850" y="32"/>
                    <a:pt x="1867" y="79"/>
                  </a:cubicBezTo>
                  <a:lnTo>
                    <a:pt x="1946" y="296"/>
                  </a:lnTo>
                  <a:lnTo>
                    <a:pt x="2149" y="256"/>
                  </a:lnTo>
                  <a:lnTo>
                    <a:pt x="2259" y="251"/>
                  </a:lnTo>
                  <a:lnTo>
                    <a:pt x="2259" y="1030"/>
                  </a:lnTo>
                  <a:lnTo>
                    <a:pt x="2228" y="1031"/>
                  </a:lnTo>
                  <a:cubicBezTo>
                    <a:pt x="1583" y="1097"/>
                    <a:pt x="1080" y="1642"/>
                    <a:pt x="1080" y="2304"/>
                  </a:cubicBezTo>
                  <a:cubicBezTo>
                    <a:pt x="1080" y="2967"/>
                    <a:pt x="1584" y="3512"/>
                    <a:pt x="2229" y="3578"/>
                  </a:cubicBezTo>
                  <a:lnTo>
                    <a:pt x="2259" y="3579"/>
                  </a:lnTo>
                  <a:lnTo>
                    <a:pt x="2259" y="4358"/>
                  </a:lnTo>
                  <a:lnTo>
                    <a:pt x="2149" y="4352"/>
                  </a:lnTo>
                  <a:lnTo>
                    <a:pt x="1935" y="4310"/>
                  </a:lnTo>
                  <a:lnTo>
                    <a:pt x="1890" y="4477"/>
                  </a:lnTo>
                  <a:cubicBezTo>
                    <a:pt x="1873" y="4541"/>
                    <a:pt x="1807" y="4579"/>
                    <a:pt x="1743" y="4562"/>
                  </a:cubicBezTo>
                  <a:lnTo>
                    <a:pt x="1520" y="4503"/>
                  </a:lnTo>
                  <a:cubicBezTo>
                    <a:pt x="1457" y="4486"/>
                    <a:pt x="1419" y="4420"/>
                    <a:pt x="1436" y="4356"/>
                  </a:cubicBezTo>
                  <a:lnTo>
                    <a:pt x="1487" y="4163"/>
                  </a:lnTo>
                  <a:lnTo>
                    <a:pt x="1423" y="4138"/>
                  </a:lnTo>
                  <a:lnTo>
                    <a:pt x="1175" y="3981"/>
                  </a:lnTo>
                  <a:lnTo>
                    <a:pt x="1054" y="4121"/>
                  </a:lnTo>
                  <a:cubicBezTo>
                    <a:pt x="1011" y="4171"/>
                    <a:pt x="935" y="4176"/>
                    <a:pt x="885" y="4133"/>
                  </a:cubicBezTo>
                  <a:lnTo>
                    <a:pt x="711" y="3981"/>
                  </a:lnTo>
                  <a:cubicBezTo>
                    <a:pt x="661" y="3938"/>
                    <a:pt x="656" y="3862"/>
                    <a:pt x="699" y="3812"/>
                  </a:cubicBezTo>
                  <a:lnTo>
                    <a:pt x="822" y="3671"/>
                  </a:lnTo>
                  <a:lnTo>
                    <a:pt x="718" y="3546"/>
                  </a:lnTo>
                  <a:cubicBezTo>
                    <a:pt x="681" y="3496"/>
                    <a:pt x="645" y="3445"/>
                    <a:pt x="613" y="3393"/>
                  </a:cubicBezTo>
                  <a:lnTo>
                    <a:pt x="595" y="3362"/>
                  </a:lnTo>
                  <a:lnTo>
                    <a:pt x="438" y="3449"/>
                  </a:lnTo>
                  <a:cubicBezTo>
                    <a:pt x="380" y="3481"/>
                    <a:pt x="307" y="3460"/>
                    <a:pt x="275" y="3402"/>
                  </a:cubicBezTo>
                  <a:lnTo>
                    <a:pt x="163" y="3200"/>
                  </a:lnTo>
                  <a:cubicBezTo>
                    <a:pt x="131" y="3142"/>
                    <a:pt x="152" y="3069"/>
                    <a:pt x="210" y="3037"/>
                  </a:cubicBezTo>
                  <a:lnTo>
                    <a:pt x="401" y="2931"/>
                  </a:lnTo>
                  <a:lnTo>
                    <a:pt x="383" y="2880"/>
                  </a:lnTo>
                  <a:cubicBezTo>
                    <a:pt x="365" y="2819"/>
                    <a:pt x="350" y="2757"/>
                    <a:pt x="338" y="2694"/>
                  </a:cubicBezTo>
                  <a:lnTo>
                    <a:pt x="322" y="2580"/>
                  </a:lnTo>
                  <a:lnTo>
                    <a:pt x="120" y="2580"/>
                  </a:lnTo>
                  <a:cubicBezTo>
                    <a:pt x="54" y="2580"/>
                    <a:pt x="0" y="2526"/>
                    <a:pt x="0" y="2460"/>
                  </a:cubicBezTo>
                  <a:lnTo>
                    <a:pt x="0" y="2229"/>
                  </a:lnTo>
                  <a:cubicBezTo>
                    <a:pt x="0" y="2163"/>
                    <a:pt x="54" y="2109"/>
                    <a:pt x="120" y="2109"/>
                  </a:cubicBezTo>
                  <a:lnTo>
                    <a:pt x="311" y="2109"/>
                  </a:lnTo>
                  <a:lnTo>
                    <a:pt x="311" y="2107"/>
                  </a:lnTo>
                  <a:cubicBezTo>
                    <a:pt x="317" y="2042"/>
                    <a:pt x="326" y="1978"/>
                    <a:pt x="338" y="1914"/>
                  </a:cubicBezTo>
                  <a:lnTo>
                    <a:pt x="379" y="1744"/>
                  </a:lnTo>
                  <a:lnTo>
                    <a:pt x="197" y="1678"/>
                  </a:lnTo>
                  <a:cubicBezTo>
                    <a:pt x="135" y="1655"/>
                    <a:pt x="103" y="1586"/>
                    <a:pt x="125" y="1524"/>
                  </a:cubicBezTo>
                  <a:lnTo>
                    <a:pt x="204" y="1307"/>
                  </a:lnTo>
                  <a:cubicBezTo>
                    <a:pt x="221" y="1260"/>
                    <a:pt x="264" y="1231"/>
                    <a:pt x="311" y="1228"/>
                  </a:cubicBezTo>
                  <a:cubicBezTo>
                    <a:pt x="326" y="1228"/>
                    <a:pt x="342" y="1230"/>
                    <a:pt x="358" y="1235"/>
                  </a:cubicBezTo>
                  <a:lnTo>
                    <a:pt x="560" y="1309"/>
                  </a:lnTo>
                  <a:lnTo>
                    <a:pt x="612" y="1216"/>
                  </a:lnTo>
                  <a:cubicBezTo>
                    <a:pt x="645" y="1163"/>
                    <a:pt x="680" y="1112"/>
                    <a:pt x="718" y="1063"/>
                  </a:cubicBezTo>
                  <a:lnTo>
                    <a:pt x="824" y="935"/>
                  </a:lnTo>
                  <a:lnTo>
                    <a:pt x="684" y="774"/>
                  </a:lnTo>
                  <a:cubicBezTo>
                    <a:pt x="641" y="724"/>
                    <a:pt x="646" y="648"/>
                    <a:pt x="696" y="605"/>
                  </a:cubicBezTo>
                  <a:lnTo>
                    <a:pt x="870" y="453"/>
                  </a:lnTo>
                  <a:cubicBezTo>
                    <a:pt x="895" y="432"/>
                    <a:pt x="926" y="422"/>
                    <a:pt x="957" y="424"/>
                  </a:cubicBezTo>
                  <a:cubicBezTo>
                    <a:pt x="987" y="426"/>
                    <a:pt x="1017" y="440"/>
                    <a:pt x="1039" y="465"/>
                  </a:cubicBezTo>
                  <a:lnTo>
                    <a:pt x="1178" y="625"/>
                  </a:lnTo>
                  <a:lnTo>
                    <a:pt x="1422" y="471"/>
                  </a:lnTo>
                  <a:lnTo>
                    <a:pt x="1498" y="440"/>
                  </a:lnTo>
                  <a:lnTo>
                    <a:pt x="1425" y="240"/>
                  </a:lnTo>
                  <a:cubicBezTo>
                    <a:pt x="1403" y="178"/>
                    <a:pt x="1435" y="109"/>
                    <a:pt x="1497" y="86"/>
                  </a:cubicBezTo>
                  <a:lnTo>
                    <a:pt x="1714" y="7"/>
                  </a:lnTo>
                  <a:cubicBezTo>
                    <a:pt x="1725" y="3"/>
                    <a:pt x="1737" y="1"/>
                    <a:pt x="1749" y="0"/>
                  </a:cubicBezTo>
                  <a:close/>
                </a:path>
              </a:pathLst>
            </a:custGeom>
            <a:solidFill>
              <a:srgbClr val="58B6E5"/>
            </a:solidFill>
            <a:ln w="12700" cap="flat" cmpd="sng" algn="ctr">
              <a:noFill/>
              <a:prstDash val="solid"/>
              <a:miter lim="800000"/>
            </a:ln>
            <a:effectLst>
              <a:outerShdw blurRad="63500" dist="63500" dir="2700000" algn="tl" rotWithShape="0">
                <a:srgbClr val="376FFF">
                  <a:lumMod val="75000"/>
                  <a:alpha val="20000"/>
                </a:srgbClr>
              </a:outerShdw>
            </a:effectLst>
          </p:spPr>
          <p:txBody>
            <a:bodyPr vertOverflow="overflow" horzOverflow="overflow" vert="horz" wrap="none" lIns="71755" tIns="107950" rIns="612140" bIns="36195" numCol="1" spcCol="0" rtlCol="0" fromWordArt="0" anchor="ctr" anchorCtr="0" forceAA="0" compatLnSpc="1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9pPr>
            </a:lstStyle>
            <a:p>
              <a:pPr lvl="0" algn="ct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</a:pPr>
              <a:endParaRPr lang="en-US" altLang="zh-CN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任意多边形 17"/>
            <p:cNvSpPr/>
            <p:nvPr>
              <p:custDataLst>
                <p:tags r:id="rId11"/>
              </p:custDataLst>
            </p:nvPr>
          </p:nvSpPr>
          <p:spPr>
            <a:xfrm>
              <a:off x="3152" y="1852"/>
              <a:ext cx="414" cy="838"/>
            </a:xfrm>
            <a:custGeom>
              <a:avLst/>
              <a:gdLst/>
              <a:ahLst/>
              <a:cxnLst>
                <a:cxn ang="3">
                  <a:pos x="hc" y="t"/>
                </a:cxn>
                <a:cxn ang="cd2">
                  <a:pos x="l" y="vc"/>
                </a:cxn>
                <a:cxn ang="cd4">
                  <a:pos x="hc" y="b"/>
                </a:cxn>
                <a:cxn ang="0">
                  <a:pos x="r" y="vc"/>
                </a:cxn>
              </a:cxnLst>
              <a:rect l="l" t="t" r="r" b="b"/>
              <a:pathLst>
                <a:path w="2259" h="4566">
                  <a:moveTo>
                    <a:pt x="480" y="0"/>
                  </a:moveTo>
                  <a:cubicBezTo>
                    <a:pt x="492" y="0"/>
                    <a:pt x="504" y="1"/>
                    <a:pt x="516" y="4"/>
                  </a:cubicBezTo>
                  <a:lnTo>
                    <a:pt x="739" y="64"/>
                  </a:lnTo>
                  <a:cubicBezTo>
                    <a:pt x="803" y="81"/>
                    <a:pt x="841" y="146"/>
                    <a:pt x="824" y="210"/>
                  </a:cubicBezTo>
                  <a:lnTo>
                    <a:pt x="772" y="403"/>
                  </a:lnTo>
                  <a:lnTo>
                    <a:pt x="836" y="429"/>
                  </a:lnTo>
                  <a:lnTo>
                    <a:pt x="1084" y="585"/>
                  </a:lnTo>
                  <a:lnTo>
                    <a:pt x="1205" y="446"/>
                  </a:lnTo>
                  <a:cubicBezTo>
                    <a:pt x="1248" y="396"/>
                    <a:pt x="1324" y="390"/>
                    <a:pt x="1374" y="434"/>
                  </a:cubicBezTo>
                  <a:lnTo>
                    <a:pt x="1548" y="585"/>
                  </a:lnTo>
                  <a:cubicBezTo>
                    <a:pt x="1598" y="628"/>
                    <a:pt x="1603" y="704"/>
                    <a:pt x="1560" y="754"/>
                  </a:cubicBezTo>
                  <a:lnTo>
                    <a:pt x="1437" y="895"/>
                  </a:lnTo>
                  <a:lnTo>
                    <a:pt x="1541" y="1021"/>
                  </a:lnTo>
                  <a:cubicBezTo>
                    <a:pt x="1579" y="1070"/>
                    <a:pt x="1614" y="1121"/>
                    <a:pt x="1647" y="1173"/>
                  </a:cubicBezTo>
                  <a:lnTo>
                    <a:pt x="1664" y="1205"/>
                  </a:lnTo>
                  <a:lnTo>
                    <a:pt x="1821" y="1118"/>
                  </a:lnTo>
                  <a:cubicBezTo>
                    <a:pt x="1879" y="1086"/>
                    <a:pt x="1952" y="1107"/>
                    <a:pt x="1984" y="1164"/>
                  </a:cubicBezTo>
                  <a:lnTo>
                    <a:pt x="2096" y="1366"/>
                  </a:lnTo>
                  <a:cubicBezTo>
                    <a:pt x="2128" y="1424"/>
                    <a:pt x="2107" y="1497"/>
                    <a:pt x="2049" y="1529"/>
                  </a:cubicBezTo>
                  <a:lnTo>
                    <a:pt x="1858" y="1635"/>
                  </a:lnTo>
                  <a:lnTo>
                    <a:pt x="1876" y="1686"/>
                  </a:lnTo>
                  <a:cubicBezTo>
                    <a:pt x="1894" y="1747"/>
                    <a:pt x="1909" y="1809"/>
                    <a:pt x="1921" y="1872"/>
                  </a:cubicBezTo>
                  <a:lnTo>
                    <a:pt x="1937" y="1987"/>
                  </a:lnTo>
                  <a:lnTo>
                    <a:pt x="2139" y="1987"/>
                  </a:lnTo>
                  <a:cubicBezTo>
                    <a:pt x="2206" y="1987"/>
                    <a:pt x="2259" y="2040"/>
                    <a:pt x="2259" y="2107"/>
                  </a:cubicBezTo>
                  <a:lnTo>
                    <a:pt x="2259" y="2337"/>
                  </a:lnTo>
                  <a:cubicBezTo>
                    <a:pt x="2259" y="2404"/>
                    <a:pt x="2206" y="2457"/>
                    <a:pt x="2139" y="2457"/>
                  </a:cubicBezTo>
                  <a:lnTo>
                    <a:pt x="1948" y="2457"/>
                  </a:lnTo>
                  <a:lnTo>
                    <a:pt x="1948" y="2460"/>
                  </a:lnTo>
                  <a:cubicBezTo>
                    <a:pt x="1942" y="2525"/>
                    <a:pt x="1933" y="2589"/>
                    <a:pt x="1921" y="2652"/>
                  </a:cubicBezTo>
                  <a:lnTo>
                    <a:pt x="1880" y="2822"/>
                  </a:lnTo>
                  <a:lnTo>
                    <a:pt x="2062" y="2889"/>
                  </a:lnTo>
                  <a:cubicBezTo>
                    <a:pt x="2124" y="2911"/>
                    <a:pt x="2156" y="2980"/>
                    <a:pt x="2134" y="3042"/>
                  </a:cubicBezTo>
                  <a:lnTo>
                    <a:pt x="2055" y="3259"/>
                  </a:lnTo>
                  <a:cubicBezTo>
                    <a:pt x="2038" y="3306"/>
                    <a:pt x="1995" y="3335"/>
                    <a:pt x="1948" y="3338"/>
                  </a:cubicBezTo>
                  <a:cubicBezTo>
                    <a:pt x="1933" y="3339"/>
                    <a:pt x="1917" y="3336"/>
                    <a:pt x="1901" y="3331"/>
                  </a:cubicBezTo>
                  <a:lnTo>
                    <a:pt x="1699" y="3257"/>
                  </a:lnTo>
                  <a:lnTo>
                    <a:pt x="1647" y="3351"/>
                  </a:lnTo>
                  <a:cubicBezTo>
                    <a:pt x="1614" y="3403"/>
                    <a:pt x="1579" y="3454"/>
                    <a:pt x="1542" y="3504"/>
                  </a:cubicBezTo>
                  <a:lnTo>
                    <a:pt x="1435" y="3632"/>
                  </a:lnTo>
                  <a:lnTo>
                    <a:pt x="1575" y="3793"/>
                  </a:lnTo>
                  <a:cubicBezTo>
                    <a:pt x="1619" y="3842"/>
                    <a:pt x="1613" y="3918"/>
                    <a:pt x="1563" y="3961"/>
                  </a:cubicBezTo>
                  <a:lnTo>
                    <a:pt x="1389" y="4113"/>
                  </a:lnTo>
                  <a:cubicBezTo>
                    <a:pt x="1364" y="4135"/>
                    <a:pt x="1333" y="4144"/>
                    <a:pt x="1302" y="4142"/>
                  </a:cubicBezTo>
                  <a:cubicBezTo>
                    <a:pt x="1272" y="4140"/>
                    <a:pt x="1242" y="4126"/>
                    <a:pt x="1220" y="4101"/>
                  </a:cubicBezTo>
                  <a:lnTo>
                    <a:pt x="1081" y="3941"/>
                  </a:lnTo>
                  <a:lnTo>
                    <a:pt x="837" y="4095"/>
                  </a:lnTo>
                  <a:lnTo>
                    <a:pt x="761" y="4126"/>
                  </a:lnTo>
                  <a:lnTo>
                    <a:pt x="834" y="4327"/>
                  </a:lnTo>
                  <a:cubicBezTo>
                    <a:pt x="857" y="4389"/>
                    <a:pt x="825" y="4457"/>
                    <a:pt x="762" y="4480"/>
                  </a:cubicBezTo>
                  <a:lnTo>
                    <a:pt x="546" y="4559"/>
                  </a:lnTo>
                  <a:cubicBezTo>
                    <a:pt x="530" y="4565"/>
                    <a:pt x="514" y="4567"/>
                    <a:pt x="499" y="4566"/>
                  </a:cubicBezTo>
                  <a:cubicBezTo>
                    <a:pt x="452" y="4564"/>
                    <a:pt x="409" y="4534"/>
                    <a:pt x="392" y="4487"/>
                  </a:cubicBezTo>
                  <a:lnTo>
                    <a:pt x="313" y="4270"/>
                  </a:lnTo>
                  <a:lnTo>
                    <a:pt x="110" y="4310"/>
                  </a:lnTo>
                  <a:lnTo>
                    <a:pt x="1" y="4315"/>
                  </a:lnTo>
                  <a:lnTo>
                    <a:pt x="0" y="3537"/>
                  </a:lnTo>
                  <a:lnTo>
                    <a:pt x="31" y="3535"/>
                  </a:lnTo>
                  <a:cubicBezTo>
                    <a:pt x="676" y="3470"/>
                    <a:pt x="1179" y="2925"/>
                    <a:pt x="1179" y="2262"/>
                  </a:cubicBezTo>
                  <a:cubicBezTo>
                    <a:pt x="1179" y="1599"/>
                    <a:pt x="676" y="1054"/>
                    <a:pt x="30" y="989"/>
                  </a:cubicBezTo>
                  <a:lnTo>
                    <a:pt x="0" y="987"/>
                  </a:lnTo>
                  <a:lnTo>
                    <a:pt x="0" y="208"/>
                  </a:lnTo>
                  <a:lnTo>
                    <a:pt x="110" y="214"/>
                  </a:lnTo>
                  <a:lnTo>
                    <a:pt x="325" y="256"/>
                  </a:lnTo>
                  <a:lnTo>
                    <a:pt x="369" y="89"/>
                  </a:lnTo>
                  <a:cubicBezTo>
                    <a:pt x="383" y="37"/>
                    <a:pt x="429" y="2"/>
                    <a:pt x="480" y="0"/>
                  </a:cubicBezTo>
                  <a:close/>
                </a:path>
              </a:pathLst>
            </a:custGeom>
            <a:solidFill>
              <a:srgbClr val="B1C4E7"/>
            </a:solidFill>
            <a:ln w="12700" cap="flat" cmpd="sng" algn="ctr">
              <a:noFill/>
              <a:prstDash val="solid"/>
              <a:miter lim="800000"/>
            </a:ln>
            <a:effectLst>
              <a:outerShdw blurRad="63500" dist="63500" dir="2700000" algn="tl" rotWithShape="0">
                <a:srgbClr val="17D594">
                  <a:lumMod val="75000"/>
                  <a:alpha val="20000"/>
                </a:srgbClr>
              </a:outerShdw>
            </a:effectLst>
          </p:spPr>
          <p:txBody>
            <a:bodyPr vertOverflow="overflow" horzOverflow="overflow" vert="horz" wrap="none" lIns="612140" tIns="0" rIns="36195" bIns="36195" numCol="1" spcCol="0" rtlCol="0" fromWordArt="0" anchor="ctr" anchorCtr="0" forceAA="0" compatLnSpc="1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9pPr>
            </a:lstStyle>
            <a:p>
              <a:pPr lvl="0" algn="ct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</a:pPr>
              <a:endParaRPr lang="en-US" altLang="zh-CN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3" name="矩形 12"/>
            <p:cNvSpPr/>
            <p:nvPr/>
          </p:nvSpPr>
          <p:spPr bwMode="auto">
            <a:xfrm>
              <a:off x="2789" y="2138"/>
              <a:ext cx="681" cy="216"/>
            </a:xfrm>
            <a:prstGeom prst="rect">
              <a:avLst/>
            </a:prstGeom>
            <a:noFill/>
            <a:ln w="19050" cap="flat" cmpd="sng">
              <a:noFill/>
              <a:prstDash val="solid"/>
              <a:miter/>
              <a:headEnd type="none" w="med" len="med"/>
              <a:tailEnd type="none" w="med" len="med"/>
            </a:ln>
          </p:spPr>
          <p:txBody>
            <a:bodyPr wrap="square" rtlCol="0" anchor="ctr" anchorCtr="0">
              <a:noAutofit/>
            </a:bodyPr>
            <a:lstStyle/>
            <a:p>
              <a:pPr lv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defRPr/>
              </a:pPr>
              <a:r>
                <a:rPr lang="zh-CN" altLang="en-US" sz="3200" b="1" dirty="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charset="-122"/>
                  <a:sym typeface="+mn-ea"/>
                </a:rPr>
                <a:t>共振</a:t>
              </a:r>
            </a:p>
          </p:txBody>
        </p:sp>
      </p:grpSp>
      <p:sp>
        <p:nvSpPr>
          <p:cNvPr id="25" name="矩形 24"/>
          <p:cNvSpPr/>
          <p:nvPr>
            <p:custDataLst>
              <p:tags r:id="rId8"/>
            </p:custDataLst>
          </p:nvPr>
        </p:nvSpPr>
        <p:spPr>
          <a:xfrm>
            <a:off x="7893050" y="3627182"/>
            <a:ext cx="891317" cy="1420331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schemeClr val="accent1"/>
                </a:solidFill>
                <a:latin typeface="+mn-ea"/>
                <a:cs typeface="+mn-ea"/>
              </a:rPr>
              <a:t>非</a:t>
            </a:r>
          </a:p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schemeClr val="accent1"/>
                </a:solidFill>
                <a:latin typeface="+mn-ea"/>
                <a:cs typeface="+mn-ea"/>
              </a:rPr>
              <a:t>遗</a:t>
            </a:r>
          </a:p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schemeClr val="accent1"/>
                </a:solidFill>
                <a:latin typeface="+mn-ea"/>
                <a:cs typeface="+mn-ea"/>
              </a:rPr>
              <a:t>技</a:t>
            </a:r>
          </a:p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schemeClr val="accent1"/>
                </a:solidFill>
                <a:latin typeface="+mn-ea"/>
                <a:cs typeface="+mn-ea"/>
              </a:rPr>
              <a:t>艺</a:t>
            </a:r>
          </a:p>
        </p:txBody>
      </p:sp>
      <p:sp>
        <p:nvSpPr>
          <p:cNvPr id="29" name="矩形 28"/>
          <p:cNvSpPr/>
          <p:nvPr>
            <p:custDataLst>
              <p:tags r:id="rId9"/>
            </p:custDataLst>
          </p:nvPr>
        </p:nvSpPr>
        <p:spPr>
          <a:xfrm>
            <a:off x="11309985" y="3627182"/>
            <a:ext cx="891317" cy="1420331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schemeClr val="tx1"/>
                </a:solidFill>
                <a:latin typeface="+mn-ea"/>
                <a:cs typeface="+mn-ea"/>
              </a:rPr>
              <a:t>现</a:t>
            </a:r>
          </a:p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schemeClr val="tx1"/>
                </a:solidFill>
                <a:latin typeface="+mn-ea"/>
                <a:cs typeface="+mn-ea"/>
              </a:rPr>
              <a:t>代</a:t>
            </a:r>
          </a:p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schemeClr val="tx1"/>
                </a:solidFill>
                <a:latin typeface="+mn-ea"/>
                <a:cs typeface="+mn-ea"/>
              </a:rPr>
              <a:t>设</a:t>
            </a:r>
          </a:p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schemeClr val="tx1"/>
                </a:solidFill>
                <a:latin typeface="+mn-ea"/>
                <a:cs typeface="+mn-ea"/>
              </a:rPr>
              <a:t>计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文本框 261"/>
          <p:cNvSpPr txBox="1"/>
          <p:nvPr>
            <p:custDataLst>
              <p:tags r:id="rId1"/>
            </p:custDataLst>
          </p:nvPr>
        </p:nvSpPr>
        <p:spPr>
          <a:xfrm>
            <a:off x="749300" y="317500"/>
            <a:ext cx="11442700" cy="6248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>
              <a:buClrTx/>
              <a:buSzTx/>
              <a:buFontTx/>
            </a:pPr>
            <a:r>
              <a:rPr lang="zh-CN" altLang="en-US" sz="2800" b="1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2.动力转型期</a:t>
            </a:r>
          </a:p>
        </p:txBody>
      </p:sp>
      <p:sp>
        <p:nvSpPr>
          <p:cNvPr id="3" name="矩形 2"/>
          <p:cNvSpPr/>
          <p:nvPr/>
        </p:nvSpPr>
        <p:spPr>
          <a:xfrm>
            <a:off x="317500" y="1283970"/>
            <a:ext cx="11532235" cy="785495"/>
          </a:xfrm>
          <a:prstGeom prst="rect">
            <a:avLst/>
          </a:prstGeom>
          <a:noFill/>
          <a:ln w="19050" cap="flat" cmpd="sng">
            <a:solidFill>
              <a:srgbClr val="007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rtlCol="0" anchor="ctr" anchorCtr="0">
            <a:noAutofit/>
          </a:bodyPr>
          <a:lstStyle/>
          <a:p>
            <a:pPr lv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lang="zh-CN" altLang="en-US" sz="2800" b="1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新质生产力深入发展，服装行业的增长逻辑与动力系统全面重塑。</a:t>
            </a:r>
          </a:p>
        </p:txBody>
      </p:sp>
      <p:grpSp>
        <p:nvGrpSpPr>
          <p:cNvPr id="102" name="组合 101"/>
          <p:cNvGrpSpPr/>
          <p:nvPr/>
        </p:nvGrpSpPr>
        <p:grpSpPr>
          <a:xfrm>
            <a:off x="317500" y="2606040"/>
            <a:ext cx="4817745" cy="2123440"/>
            <a:chOff x="5276" y="2851"/>
            <a:chExt cx="11706" cy="6643"/>
          </a:xfrm>
          <a:effectLst/>
        </p:grpSpPr>
        <p:cxnSp>
          <p:nvCxnSpPr>
            <p:cNvPr id="103" name="直接连接符 102"/>
            <p:cNvCxnSpPr/>
            <p:nvPr>
              <p:custDataLst>
                <p:tags r:id="rId21"/>
              </p:custDataLst>
            </p:nvPr>
          </p:nvCxnSpPr>
          <p:spPr>
            <a:xfrm flipV="1">
              <a:off x="14463" y="5290"/>
              <a:ext cx="2519" cy="2520"/>
            </a:xfrm>
            <a:prstGeom prst="line">
              <a:avLst/>
            </a:prstGeom>
            <a:noFill/>
            <a:ln w="12700" cap="flat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</p:spPr>
        </p:cxnSp>
        <p:cxnSp>
          <p:nvCxnSpPr>
            <p:cNvPr id="104" name="直接连接符 103"/>
            <p:cNvCxnSpPr/>
            <p:nvPr>
              <p:custDataLst>
                <p:tags r:id="rId22"/>
              </p:custDataLst>
            </p:nvPr>
          </p:nvCxnSpPr>
          <p:spPr>
            <a:xfrm>
              <a:off x="11122" y="4468"/>
              <a:ext cx="3342" cy="3342"/>
            </a:xfrm>
            <a:prstGeom prst="line">
              <a:avLst/>
            </a:prstGeom>
            <a:noFill/>
            <a:ln w="12700" cap="flat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</p:spPr>
        </p:cxnSp>
        <p:cxnSp>
          <p:nvCxnSpPr>
            <p:cNvPr id="105" name="直接连接符 104"/>
            <p:cNvCxnSpPr/>
            <p:nvPr>
              <p:custDataLst>
                <p:tags r:id="rId23"/>
              </p:custDataLst>
            </p:nvPr>
          </p:nvCxnSpPr>
          <p:spPr>
            <a:xfrm>
              <a:off x="5276" y="5462"/>
              <a:ext cx="2564" cy="2349"/>
            </a:xfrm>
            <a:prstGeom prst="line">
              <a:avLst/>
            </a:prstGeom>
            <a:noFill/>
            <a:ln w="12700" cap="flat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</p:spPr>
        </p:cxnSp>
        <p:cxnSp>
          <p:nvCxnSpPr>
            <p:cNvPr id="106" name="直接连接符 105"/>
            <p:cNvCxnSpPr/>
            <p:nvPr>
              <p:custDataLst>
                <p:tags r:id="rId24"/>
              </p:custDataLst>
            </p:nvPr>
          </p:nvCxnSpPr>
          <p:spPr>
            <a:xfrm flipH="1">
              <a:off x="7801" y="4468"/>
              <a:ext cx="3342" cy="3342"/>
            </a:xfrm>
            <a:prstGeom prst="line">
              <a:avLst/>
            </a:prstGeom>
            <a:noFill/>
            <a:ln w="12700" cap="flat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</p:spPr>
        </p:cxnSp>
        <p:grpSp>
          <p:nvGrpSpPr>
            <p:cNvPr id="108" name="组合 107"/>
            <p:cNvGrpSpPr/>
            <p:nvPr/>
          </p:nvGrpSpPr>
          <p:grpSpPr>
            <a:xfrm>
              <a:off x="5605" y="3073"/>
              <a:ext cx="4388" cy="4120"/>
              <a:chOff x="2740605" y="1106375"/>
              <a:chExt cx="2097464" cy="1969078"/>
            </a:xfrm>
            <a:solidFill>
              <a:srgbClr val="990F1C"/>
            </a:solidFill>
          </p:grpSpPr>
          <p:sp>
            <p:nvSpPr>
              <p:cNvPr id="109" name="菱形 108"/>
              <p:cNvSpPr/>
              <p:nvPr>
                <p:custDataLst>
                  <p:tags r:id="rId29"/>
                </p:custDataLst>
              </p:nvPr>
            </p:nvSpPr>
            <p:spPr>
              <a:xfrm>
                <a:off x="2741060" y="1106375"/>
                <a:ext cx="2097009" cy="1969078"/>
              </a:xfrm>
              <a:prstGeom prst="diamond">
                <a:avLst/>
              </a:prstGeom>
              <a:solidFill>
                <a:srgbClr val="2DA2BF"/>
              </a:solidFill>
              <a:ln w="25400" cap="flat" cmpd="sng" algn="ctr">
                <a:noFill/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300" b="1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10" name="TextBox 16"/>
              <p:cNvSpPr txBox="1"/>
              <p:nvPr>
                <p:custDataLst>
                  <p:tags r:id="rId30"/>
                </p:custDataLst>
              </p:nvPr>
            </p:nvSpPr>
            <p:spPr>
              <a:xfrm flipH="1">
                <a:off x="2740605" y="1387481"/>
                <a:ext cx="2000299" cy="133293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grpFill/>
                  </a14:hiddenFill>
                </a:ext>
              </a:extLst>
            </p:spPr>
            <p:txBody>
              <a:bodyPr wrap="square" rtlCol="0">
                <a:spAutoFit/>
              </a:bodyPr>
              <a:lstStyle/>
              <a:p>
                <a:pPr lv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defRPr/>
                </a:pPr>
                <a:r>
                  <a:rPr lang="zh-CN" altLang="en-US" sz="2000" b="1" kern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rPr>
                  <a:t>科技</a:t>
                </a:r>
              </a:p>
              <a:p>
                <a:pPr lv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defRPr/>
                </a:pPr>
                <a:r>
                  <a:rPr lang="zh-CN" altLang="en-US" sz="2000" b="1" kern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rPr>
                  <a:t>创新</a:t>
                </a:r>
              </a:p>
            </p:txBody>
          </p:sp>
        </p:grpSp>
        <p:grpSp>
          <p:nvGrpSpPr>
            <p:cNvPr id="111" name="组合 110"/>
            <p:cNvGrpSpPr/>
            <p:nvPr/>
          </p:nvGrpSpPr>
          <p:grpSpPr>
            <a:xfrm>
              <a:off x="8898" y="5060"/>
              <a:ext cx="4591" cy="4434"/>
              <a:chOff x="4283996" y="2067694"/>
              <a:chExt cx="2194733" cy="2119769"/>
            </a:xfrm>
            <a:solidFill>
              <a:schemeClr val="bg1">
                <a:lumMod val="50000"/>
              </a:schemeClr>
            </a:solidFill>
          </p:grpSpPr>
          <p:sp>
            <p:nvSpPr>
              <p:cNvPr id="112" name="菱形 111"/>
              <p:cNvSpPr/>
              <p:nvPr>
                <p:custDataLst>
                  <p:tags r:id="rId27"/>
                </p:custDataLst>
              </p:nvPr>
            </p:nvSpPr>
            <p:spPr>
              <a:xfrm>
                <a:off x="4283996" y="2067694"/>
                <a:ext cx="2194733" cy="2119769"/>
              </a:xfrm>
              <a:prstGeom prst="diamond">
                <a:avLst/>
              </a:prstGeom>
              <a:solidFill>
                <a:srgbClr val="98C2CE"/>
              </a:solidFill>
              <a:ln w="25400" cap="flat" cmpd="sng" algn="ctr">
                <a:noFill/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300" b="1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14" name="TextBox 19"/>
              <p:cNvSpPr txBox="1"/>
              <p:nvPr>
                <p:custDataLst>
                  <p:tags r:id="rId28"/>
                </p:custDataLst>
              </p:nvPr>
            </p:nvSpPr>
            <p:spPr>
              <a:xfrm flipH="1">
                <a:off x="4420170" y="2419718"/>
                <a:ext cx="1966257" cy="133339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grpFill/>
                  </a14:hiddenFill>
                </a:ext>
              </a:extLst>
            </p:spPr>
            <p:txBody>
              <a:bodyPr wrap="square" rtlCol="0">
                <a:spAutoFit/>
              </a:bodyPr>
              <a:lstStyle/>
              <a:p>
                <a:pPr lv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defRPr/>
                </a:pPr>
                <a:r>
                  <a:rPr lang="zh-CN" altLang="en-US" sz="2000" b="1" kern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rPr>
                  <a:t>产业</a:t>
                </a:r>
              </a:p>
              <a:p>
                <a:pPr lv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defRPr/>
                </a:pPr>
                <a:r>
                  <a:rPr lang="zh-CN" altLang="en-US" sz="2000" b="1" kern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rPr>
                  <a:t>创新</a:t>
                </a:r>
              </a:p>
            </p:txBody>
          </p:sp>
        </p:grpSp>
        <p:grpSp>
          <p:nvGrpSpPr>
            <p:cNvPr id="115" name="组合 114"/>
            <p:cNvGrpSpPr/>
            <p:nvPr/>
          </p:nvGrpSpPr>
          <p:grpSpPr>
            <a:xfrm>
              <a:off x="12272" y="2851"/>
              <a:ext cx="4271" cy="4342"/>
              <a:chOff x="5906870" y="1000245"/>
              <a:chExt cx="2041540" cy="2075473"/>
            </a:xfrm>
            <a:solidFill>
              <a:srgbClr val="990F1C"/>
            </a:solidFill>
          </p:grpSpPr>
          <p:sp>
            <p:nvSpPr>
              <p:cNvPr id="116" name="菱形 115"/>
              <p:cNvSpPr/>
              <p:nvPr>
                <p:custDataLst>
                  <p:tags r:id="rId25"/>
                </p:custDataLst>
              </p:nvPr>
            </p:nvSpPr>
            <p:spPr>
              <a:xfrm>
                <a:off x="5906870" y="1000245"/>
                <a:ext cx="2008648" cy="2075473"/>
              </a:xfrm>
              <a:prstGeom prst="diamond">
                <a:avLst/>
              </a:prstGeom>
              <a:solidFill>
                <a:srgbClr val="2DA2BF"/>
              </a:solidFill>
              <a:ln w="25400" cap="flat" cmpd="sng" algn="ctr">
                <a:noFill/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pPr algn="ctr"/>
                <a:endParaRPr lang="zh-CN" altLang="en-US" sz="1300" b="1" kern="0">
                  <a:solidFill>
                    <a:sysClr val="window" lastClr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17" name="TextBox 22"/>
              <p:cNvSpPr txBox="1"/>
              <p:nvPr>
                <p:custDataLst>
                  <p:tags r:id="rId26"/>
                </p:custDataLst>
              </p:nvPr>
            </p:nvSpPr>
            <p:spPr>
              <a:xfrm flipH="1">
                <a:off x="5938800" y="1240287"/>
                <a:ext cx="2009610" cy="133319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grpFill/>
                  </a14:hiddenFill>
                </a:ext>
              </a:extLst>
            </p:spPr>
            <p:txBody>
              <a:bodyPr wrap="square" rtlCol="0">
                <a:spAutoFit/>
              </a:bodyPr>
              <a:lstStyle/>
              <a:p>
                <a:pPr lv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defRPr/>
                </a:pPr>
                <a:r>
                  <a:rPr lang="zh-CN" altLang="en-US" sz="2000" b="1" kern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rPr>
                  <a:t>市场</a:t>
                </a:r>
              </a:p>
              <a:p>
                <a:pPr lv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defRPr/>
                </a:pPr>
                <a:r>
                  <a:rPr lang="zh-CN" altLang="en-US" sz="2000" b="1" kern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rPr>
                  <a:t>创新</a:t>
                </a:r>
              </a:p>
            </p:txBody>
          </p:sp>
        </p:grpSp>
      </p:grpSp>
      <p:grpSp>
        <p:nvGrpSpPr>
          <p:cNvPr id="38" name="组合 37"/>
          <p:cNvGrpSpPr/>
          <p:nvPr>
            <p:custDataLst>
              <p:tags r:id="rId2"/>
            </p:custDataLst>
          </p:nvPr>
        </p:nvGrpSpPr>
        <p:grpSpPr>
          <a:xfrm>
            <a:off x="384175" y="5078095"/>
            <a:ext cx="4874260" cy="1135371"/>
            <a:chOff x="963" y="10377"/>
            <a:chExt cx="7510" cy="1816"/>
          </a:xfrm>
        </p:grpSpPr>
        <p:grpSp>
          <p:nvGrpSpPr>
            <p:cNvPr id="213" name="组合 212"/>
            <p:cNvGrpSpPr/>
            <p:nvPr/>
          </p:nvGrpSpPr>
          <p:grpSpPr>
            <a:xfrm>
              <a:off x="963" y="10377"/>
              <a:ext cx="5103" cy="1641"/>
              <a:chOff x="3728" y="15298"/>
              <a:chExt cx="3092" cy="611"/>
            </a:xfrm>
          </p:grpSpPr>
          <p:grpSp>
            <p:nvGrpSpPr>
              <p:cNvPr id="201" name="组合 200"/>
              <p:cNvGrpSpPr/>
              <p:nvPr>
                <p:custDataLst>
                  <p:tags r:id="rId15"/>
                </p:custDataLst>
              </p:nvPr>
            </p:nvGrpSpPr>
            <p:grpSpPr>
              <a:xfrm>
                <a:off x="3728" y="15298"/>
                <a:ext cx="1543" cy="611"/>
                <a:chOff x="7650" y="7724"/>
                <a:chExt cx="2138" cy="1836"/>
              </a:xfrm>
            </p:grpSpPr>
            <p:sp>
              <p:nvSpPr>
                <p:cNvPr id="202" name="Freeform 15"/>
                <p:cNvSpPr/>
                <p:nvPr>
                  <p:custDataLst>
                    <p:tags r:id="rId19"/>
                  </p:custDataLst>
                </p:nvPr>
              </p:nvSpPr>
              <p:spPr bwMode="auto">
                <a:xfrm>
                  <a:off x="7650" y="7724"/>
                  <a:ext cx="2138" cy="1836"/>
                </a:xfrm>
                <a:custGeom>
                  <a:avLst/>
                  <a:gdLst>
                    <a:gd name="T0" fmla="*/ 0 w 1171"/>
                    <a:gd name="T1" fmla="*/ 1014 h 1352"/>
                    <a:gd name="T2" fmla="*/ 0 w 1171"/>
                    <a:gd name="T3" fmla="*/ 338 h 1352"/>
                    <a:gd name="T4" fmla="*/ 586 w 1171"/>
                    <a:gd name="T5" fmla="*/ 0 h 1352"/>
                    <a:gd name="T6" fmla="*/ 1171 w 1171"/>
                    <a:gd name="T7" fmla="*/ 338 h 1352"/>
                    <a:gd name="T8" fmla="*/ 1171 w 1171"/>
                    <a:gd name="T9" fmla="*/ 1014 h 1352"/>
                    <a:gd name="T10" fmla="*/ 586 w 1171"/>
                    <a:gd name="T11" fmla="*/ 1352 h 1352"/>
                    <a:gd name="T12" fmla="*/ 0 w 1171"/>
                    <a:gd name="T13" fmla="*/ 1014 h 13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71" h="1352">
                      <a:moveTo>
                        <a:pt x="0" y="1014"/>
                      </a:moveTo>
                      <a:lnTo>
                        <a:pt x="0" y="338"/>
                      </a:lnTo>
                      <a:lnTo>
                        <a:pt x="586" y="0"/>
                      </a:lnTo>
                      <a:lnTo>
                        <a:pt x="1171" y="338"/>
                      </a:lnTo>
                      <a:lnTo>
                        <a:pt x="1171" y="1014"/>
                      </a:lnTo>
                      <a:lnTo>
                        <a:pt x="586" y="1352"/>
                      </a:lnTo>
                      <a:lnTo>
                        <a:pt x="0" y="1014"/>
                      </a:lnTo>
                      <a:close/>
                    </a:path>
                  </a:pathLst>
                </a:custGeom>
                <a:solidFill>
                  <a:srgbClr val="5CB6BC"/>
                </a:solidFill>
                <a:ln>
                  <a:noFill/>
                </a:ln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rgbClr val="5B9BD5">
                    <a:shade val="50000"/>
                  </a:srgbClr>
                </a:lnRef>
                <a:fillRef idx="1">
                  <a:srgbClr val="5B9BD5"/>
                </a:fillRef>
                <a:effectRef idx="0">
                  <a:srgbClr val="5B9BD5"/>
                </a:effectRef>
                <a:fontRef idx="minor">
                  <a:sysClr val="window" lastClr="FFFFFF"/>
                </a:fontRef>
              </p:style>
              <p:txBody>
                <a:bodyPr rtlCol="0" anchor="ctr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ysClr val="window" lastClr="FFFFFF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ysClr val="window" lastClr="FFFFFF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ysClr val="window" lastClr="FFFFFF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ysClr val="window" lastClr="FFFFFF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ysClr val="window" lastClr="FFFFFF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ysClr val="window" lastClr="FFFFFF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ysClr val="window" lastClr="FFFFFF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ysClr val="window" lastClr="FFFFFF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ysClr val="window" lastClr="FFFFFF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zh-CN" altLang="en-US" sz="1805">
                    <a:solidFill>
                      <a:prstClr val="white"/>
                    </a:solidFill>
                    <a:latin typeface="Arial" panose="020B0604020202020204" pitchFamily="34" charset="0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203" name="文本框 202"/>
                <p:cNvSpPr txBox="1"/>
                <p:nvPr>
                  <p:custDataLst>
                    <p:tags r:id="rId20"/>
                  </p:custDataLst>
                </p:nvPr>
              </p:nvSpPr>
              <p:spPr>
                <a:xfrm>
                  <a:off x="7747" y="7940"/>
                  <a:ext cx="1910" cy="12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zh-CN" altLang="en-US" sz="20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微软雅黑" panose="020B0503020204020204" charset="-122"/>
                      <a:cs typeface="微软雅黑" panose="020B0503020204020204" charset="-122"/>
                      <a:sym typeface="Arial" panose="020B0604020202020204" pitchFamily="34" charset="0"/>
                    </a:rPr>
                    <a:t>产品</a:t>
                  </a:r>
                </a:p>
                <a:p>
                  <a:pPr algn="ctr"/>
                  <a:r>
                    <a:rPr lang="zh-CN" altLang="en-US" sz="20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微软雅黑" panose="020B0503020204020204" charset="-122"/>
                      <a:cs typeface="微软雅黑" panose="020B0503020204020204" charset="-122"/>
                      <a:sym typeface="Arial" panose="020B0604020202020204" pitchFamily="34" charset="0"/>
                    </a:rPr>
                    <a:t>创新</a:t>
                  </a:r>
                </a:p>
              </p:txBody>
            </p:sp>
          </p:grpSp>
          <p:grpSp>
            <p:nvGrpSpPr>
              <p:cNvPr id="5" name="组合 4"/>
              <p:cNvGrpSpPr/>
              <p:nvPr>
                <p:custDataLst>
                  <p:tags r:id="rId16"/>
                </p:custDataLst>
              </p:nvPr>
            </p:nvGrpSpPr>
            <p:grpSpPr>
              <a:xfrm>
                <a:off x="5277" y="15298"/>
                <a:ext cx="1543" cy="611"/>
                <a:chOff x="9797" y="5846"/>
                <a:chExt cx="2138" cy="1836"/>
              </a:xfrm>
            </p:grpSpPr>
            <p:sp>
              <p:nvSpPr>
                <p:cNvPr id="6" name="Freeform 15"/>
                <p:cNvSpPr/>
                <p:nvPr>
                  <p:custDataLst>
                    <p:tags r:id="rId17"/>
                  </p:custDataLst>
                </p:nvPr>
              </p:nvSpPr>
              <p:spPr bwMode="auto">
                <a:xfrm>
                  <a:off x="9797" y="5846"/>
                  <a:ext cx="2138" cy="1836"/>
                </a:xfrm>
                <a:custGeom>
                  <a:avLst/>
                  <a:gdLst>
                    <a:gd name="T0" fmla="*/ 0 w 1171"/>
                    <a:gd name="T1" fmla="*/ 1014 h 1352"/>
                    <a:gd name="T2" fmla="*/ 0 w 1171"/>
                    <a:gd name="T3" fmla="*/ 338 h 1352"/>
                    <a:gd name="T4" fmla="*/ 586 w 1171"/>
                    <a:gd name="T5" fmla="*/ 0 h 1352"/>
                    <a:gd name="T6" fmla="*/ 1171 w 1171"/>
                    <a:gd name="T7" fmla="*/ 338 h 1352"/>
                    <a:gd name="T8" fmla="*/ 1171 w 1171"/>
                    <a:gd name="T9" fmla="*/ 1014 h 1352"/>
                    <a:gd name="T10" fmla="*/ 586 w 1171"/>
                    <a:gd name="T11" fmla="*/ 1352 h 1352"/>
                    <a:gd name="T12" fmla="*/ 0 w 1171"/>
                    <a:gd name="T13" fmla="*/ 1014 h 13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71" h="1352">
                      <a:moveTo>
                        <a:pt x="0" y="1014"/>
                      </a:moveTo>
                      <a:lnTo>
                        <a:pt x="0" y="338"/>
                      </a:lnTo>
                      <a:lnTo>
                        <a:pt x="586" y="0"/>
                      </a:lnTo>
                      <a:lnTo>
                        <a:pt x="1171" y="338"/>
                      </a:lnTo>
                      <a:lnTo>
                        <a:pt x="1171" y="1014"/>
                      </a:lnTo>
                      <a:lnTo>
                        <a:pt x="586" y="1352"/>
                      </a:lnTo>
                      <a:lnTo>
                        <a:pt x="0" y="1014"/>
                      </a:lnTo>
                      <a:close/>
                    </a:path>
                  </a:pathLst>
                </a:custGeom>
                <a:solidFill>
                  <a:srgbClr val="5CB6BC"/>
                </a:solidFill>
                <a:ln>
                  <a:noFill/>
                </a:ln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rgbClr val="5B9BD5">
                    <a:shade val="50000"/>
                  </a:srgbClr>
                </a:lnRef>
                <a:fillRef idx="1">
                  <a:srgbClr val="5B9BD5"/>
                </a:fillRef>
                <a:effectRef idx="0">
                  <a:srgbClr val="5B9BD5"/>
                </a:effectRef>
                <a:fontRef idx="minor">
                  <a:sysClr val="window" lastClr="FFFFFF"/>
                </a:fontRef>
              </p:style>
              <p:txBody>
                <a:bodyPr rtlCol="0" anchor="ctr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ysClr val="window" lastClr="FFFFFF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ysClr val="window" lastClr="FFFFFF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ysClr val="window" lastClr="FFFFFF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ysClr val="window" lastClr="FFFFFF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ysClr val="window" lastClr="FFFFFF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ysClr val="window" lastClr="FFFFFF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ysClr val="window" lastClr="FFFFFF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ysClr val="window" lastClr="FFFFFF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ysClr val="window" lastClr="FFFFFF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zh-CN" altLang="en-US" sz="1805">
                    <a:solidFill>
                      <a:prstClr val="white"/>
                    </a:solidFill>
                    <a:latin typeface="Arial" panose="020B0604020202020204" pitchFamily="34" charset="0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4" name="文本框 3"/>
                <p:cNvSpPr txBox="1"/>
                <p:nvPr>
                  <p:custDataLst>
                    <p:tags r:id="rId18"/>
                  </p:custDataLst>
                </p:nvPr>
              </p:nvSpPr>
              <p:spPr>
                <a:xfrm>
                  <a:off x="9849" y="6101"/>
                  <a:ext cx="1910" cy="12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zh-CN" altLang="en-US" sz="20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微软雅黑" panose="020B0503020204020204" charset="-122"/>
                      <a:cs typeface="微软雅黑" panose="020B0503020204020204" charset="-122"/>
                      <a:sym typeface="Arial" panose="020B0604020202020204" pitchFamily="34" charset="0"/>
                    </a:rPr>
                    <a:t>品类</a:t>
                  </a:r>
                </a:p>
                <a:p>
                  <a:pPr algn="ctr"/>
                  <a:r>
                    <a:rPr lang="zh-CN" altLang="en-US" sz="2000" b="1">
                      <a:solidFill>
                        <a:schemeClr val="bg1"/>
                      </a:solidFill>
                      <a:latin typeface="Arial" panose="020B0604020202020204" pitchFamily="34" charset="0"/>
                      <a:ea typeface="微软雅黑" panose="020B0503020204020204" charset="-122"/>
                      <a:cs typeface="微软雅黑" panose="020B0503020204020204" charset="-122"/>
                      <a:sym typeface="Arial" panose="020B0604020202020204" pitchFamily="34" charset="0"/>
                    </a:rPr>
                    <a:t>创新</a:t>
                  </a:r>
                </a:p>
              </p:txBody>
            </p:sp>
          </p:grpSp>
        </p:grpSp>
        <p:sp>
          <p:nvSpPr>
            <p:cNvPr id="27" name="Freeform 15"/>
            <p:cNvSpPr/>
            <p:nvPr>
              <p:custDataLst>
                <p:tags r:id="rId13"/>
              </p:custDataLst>
            </p:nvPr>
          </p:nvSpPr>
          <p:spPr bwMode="auto">
            <a:xfrm>
              <a:off x="5926" y="10377"/>
              <a:ext cx="2547" cy="1641"/>
            </a:xfrm>
            <a:custGeom>
              <a:avLst/>
              <a:gdLst>
                <a:gd name="T0" fmla="*/ 0 w 1171"/>
                <a:gd name="T1" fmla="*/ 1014 h 1352"/>
                <a:gd name="T2" fmla="*/ 0 w 1171"/>
                <a:gd name="T3" fmla="*/ 338 h 1352"/>
                <a:gd name="T4" fmla="*/ 586 w 1171"/>
                <a:gd name="T5" fmla="*/ 0 h 1352"/>
                <a:gd name="T6" fmla="*/ 1171 w 1171"/>
                <a:gd name="T7" fmla="*/ 338 h 1352"/>
                <a:gd name="T8" fmla="*/ 1171 w 1171"/>
                <a:gd name="T9" fmla="*/ 1014 h 1352"/>
                <a:gd name="T10" fmla="*/ 586 w 1171"/>
                <a:gd name="T11" fmla="*/ 1352 h 1352"/>
                <a:gd name="T12" fmla="*/ 0 w 1171"/>
                <a:gd name="T13" fmla="*/ 1014 h 1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71" h="1352">
                  <a:moveTo>
                    <a:pt x="0" y="1014"/>
                  </a:moveTo>
                  <a:lnTo>
                    <a:pt x="0" y="338"/>
                  </a:lnTo>
                  <a:lnTo>
                    <a:pt x="586" y="0"/>
                  </a:lnTo>
                  <a:lnTo>
                    <a:pt x="1171" y="338"/>
                  </a:lnTo>
                  <a:lnTo>
                    <a:pt x="1171" y="1014"/>
                  </a:lnTo>
                  <a:lnTo>
                    <a:pt x="586" y="1352"/>
                  </a:lnTo>
                  <a:lnTo>
                    <a:pt x="0" y="1014"/>
                  </a:lnTo>
                  <a:close/>
                </a:path>
              </a:pathLst>
            </a:custGeom>
            <a:solidFill>
              <a:srgbClr val="5CB6BC"/>
            </a:solidFill>
            <a:ln>
              <a:noFill/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5B9BD5">
                <a:shade val="50000"/>
              </a:srgbClr>
            </a:lnRef>
            <a:fillRef idx="1">
              <a:srgbClr val="5B9BD5"/>
            </a:fillRef>
            <a:effectRef idx="0">
              <a:srgbClr val="5B9BD5"/>
            </a:effectRef>
            <a:fontRef idx="minor">
              <a:sysClr val="window" lastClr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1805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36" name="文本框 35"/>
            <p:cNvSpPr txBox="1"/>
            <p:nvPr>
              <p:custDataLst>
                <p:tags r:id="rId14"/>
              </p:custDataLst>
            </p:nvPr>
          </p:nvSpPr>
          <p:spPr>
            <a:xfrm>
              <a:off x="6066" y="10570"/>
              <a:ext cx="2275" cy="16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zh-CN" altLang="en-US" sz="2000" b="1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模式</a:t>
              </a:r>
            </a:p>
            <a:p>
              <a:pPr algn="ctr"/>
              <a:r>
                <a:rPr lang="zh-CN" altLang="en-US" sz="2000" b="1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创新</a:t>
              </a:r>
            </a:p>
            <a:p>
              <a:pPr algn="ctr"/>
              <a:endParaRPr lang="zh-CN" altLang="en-US" sz="200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14" name="文本框 13"/>
          <p:cNvSpPr txBox="1"/>
          <p:nvPr>
            <p:custDataLst>
              <p:tags r:id="rId3"/>
            </p:custDataLst>
          </p:nvPr>
        </p:nvSpPr>
        <p:spPr>
          <a:xfrm>
            <a:off x="5302885" y="2794000"/>
            <a:ext cx="2846070" cy="1149350"/>
          </a:xfrm>
          <a:prstGeom prst="rect">
            <a:avLst/>
          </a:prstGeom>
          <a:noFill/>
        </p:spPr>
        <p:txBody>
          <a:bodyPr wrap="square" rtlCol="0" anchor="ctr" anchorCtr="0"/>
          <a:lstStyle/>
          <a:p>
            <a:pPr indent="0" algn="l" font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2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中国设计、中国品牌、中国平台</a:t>
            </a:r>
            <a:r>
              <a:rPr lang="zh-CN" altLang="en-US" sz="12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快速崛起。2025财年，安踏集团净利润位居全球体育用品行业第二。国风国潮，风靡全球，中国时尚开始</a:t>
            </a:r>
            <a:r>
              <a:rPr lang="zh-CN" altLang="en-US" sz="12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主动定义潮流</a:t>
            </a:r>
            <a:r>
              <a:rPr lang="zh-CN" altLang="en-US" sz="12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。整合全球资源，实现全球发展。</a:t>
            </a:r>
          </a:p>
        </p:txBody>
      </p:sp>
      <p:grpSp>
        <p:nvGrpSpPr>
          <p:cNvPr id="34" name="组合 33"/>
          <p:cNvGrpSpPr/>
          <p:nvPr/>
        </p:nvGrpSpPr>
        <p:grpSpPr>
          <a:xfrm>
            <a:off x="8319135" y="2647950"/>
            <a:ext cx="1722755" cy="1345565"/>
            <a:chOff x="28388" y="16934"/>
            <a:chExt cx="5358" cy="4596"/>
          </a:xfrm>
        </p:grpSpPr>
        <p:grpSp>
          <p:nvGrpSpPr>
            <p:cNvPr id="49" name="组合 5"/>
            <p:cNvGrpSpPr/>
            <p:nvPr/>
          </p:nvGrpSpPr>
          <p:grpSpPr>
            <a:xfrm>
              <a:off x="28388" y="16934"/>
              <a:ext cx="5358" cy="4596"/>
              <a:chOff x="169" y="1342"/>
              <a:chExt cx="1623" cy="1275"/>
            </a:xfrm>
          </p:grpSpPr>
          <p:grpSp>
            <p:nvGrpSpPr>
              <p:cNvPr id="35" name="组合 8"/>
              <p:cNvGrpSpPr/>
              <p:nvPr/>
            </p:nvGrpSpPr>
            <p:grpSpPr>
              <a:xfrm>
                <a:off x="364" y="1399"/>
                <a:ext cx="1207" cy="1142"/>
                <a:chOff x="4992" y="3878"/>
                <a:chExt cx="2062" cy="1987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69" name="椭圆 35"/>
                <p:cNvSpPr/>
                <p:nvPr>
                  <p:custDataLst>
                    <p:tags r:id="rId11"/>
                  </p:custDataLst>
                </p:nvPr>
              </p:nvSpPr>
              <p:spPr>
                <a:xfrm>
                  <a:off x="4992" y="3878"/>
                  <a:ext cx="2062" cy="1987"/>
                </a:xfrm>
                <a:prstGeom prst="ellipse">
                  <a:avLst/>
                </a:prstGeom>
                <a:solidFill>
                  <a:srgbClr val="58B6E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4400"/>
                  <a:endParaRPr lang="zh-CN" altLang="en-US" sz="5400">
                    <a:solidFill>
                      <a:srgbClr val="FFFFFF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+mn-lt"/>
                  </a:endParaRPr>
                </a:p>
              </p:txBody>
            </p:sp>
            <p:sp>
              <p:nvSpPr>
                <p:cNvPr id="37" name="椭圆 59"/>
                <p:cNvSpPr/>
                <p:nvPr>
                  <p:custDataLst>
                    <p:tags r:id="rId12"/>
                  </p:custDataLst>
                </p:nvPr>
              </p:nvSpPr>
              <p:spPr>
                <a:xfrm>
                  <a:off x="5228" y="4116"/>
                  <a:ext cx="1590" cy="1513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 w="6350" cap="flat" cmpd="sng" algn="ctr">
                  <a:noFill/>
                  <a:prstDash val="solid"/>
                </a:ln>
                <a:effectLst/>
              </p:spPr>
              <p:txBody>
                <a:bodyPr spcFirstLastPara="0" vert="horz" wrap="square" lIns="0" tIns="0" rIns="0" bIns="0" numCol="1" spcCol="1270" anchor="ctr" anchorCtr="0">
                  <a:noAutofit/>
                </a:bodyPr>
                <a:lstStyle/>
                <a:p>
                  <a:pPr algn="ctr" defTabSz="1184910">
                    <a:lnSpc>
                      <a:spcPct val="11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zh-CN" altLang="en-US" sz="6600" b="1" kern="0" dirty="0">
                    <a:solidFill>
                      <a:srgbClr val="FFFFFF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+mn-lt"/>
                  </a:endParaRPr>
                </a:p>
              </p:txBody>
            </p:sp>
          </p:grpSp>
          <p:sp>
            <p:nvSpPr>
              <p:cNvPr id="47" name="文本框 14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169" y="1779"/>
                <a:ext cx="1623" cy="452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lstStyle/>
              <a:p>
                <a:pPr algn="ctr" defTabSz="914400"/>
                <a:endParaRPr lang="zh-CN" altLang="en-US" sz="4000" b="1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endParaRPr>
              </a:p>
            </p:txBody>
          </p:sp>
          <p:sp>
            <p:nvSpPr>
              <p:cNvPr id="51" name="椭圆 33"/>
              <p:cNvSpPr/>
              <p:nvPr>
                <p:custDataLst>
                  <p:tags r:id="rId10"/>
                </p:custDataLst>
              </p:nvPr>
            </p:nvSpPr>
            <p:spPr>
              <a:xfrm>
                <a:off x="286" y="1342"/>
                <a:ext cx="1388" cy="1275"/>
              </a:xfrm>
              <a:prstGeom prst="ellipse">
                <a:avLst/>
              </a:prstGeom>
              <a:noFill/>
              <a:ln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zh-CN" altLang="en-US" sz="5400" b="1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endParaRPr>
              </a:p>
            </p:txBody>
          </p:sp>
        </p:grpSp>
        <p:sp>
          <p:nvSpPr>
            <p:cNvPr id="56" name="文本框 55"/>
            <p:cNvSpPr txBox="1"/>
            <p:nvPr/>
          </p:nvSpPr>
          <p:spPr>
            <a:xfrm>
              <a:off x="28390" y="17577"/>
              <a:ext cx="5307" cy="2090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lstStyle/>
            <a:p>
              <a:pPr algn="ctr" defTabSz="914400"/>
              <a:r>
                <a:rPr lang="zh-CN" altLang="en-US" sz="2400" b="1">
                  <a:solidFill>
                    <a:schemeClr val="accent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数实</a:t>
              </a:r>
            </a:p>
            <a:p>
              <a:pPr algn="ctr" defTabSz="914400"/>
              <a:r>
                <a:rPr lang="zh-CN" altLang="en-US" sz="2400" b="1">
                  <a:solidFill>
                    <a:schemeClr val="accent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融合</a:t>
              </a: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10026015" y="2606040"/>
            <a:ext cx="1722755" cy="1345565"/>
            <a:chOff x="28388" y="16934"/>
            <a:chExt cx="5358" cy="4596"/>
          </a:xfrm>
        </p:grpSpPr>
        <p:grpSp>
          <p:nvGrpSpPr>
            <p:cNvPr id="21" name="组合 5"/>
            <p:cNvGrpSpPr/>
            <p:nvPr/>
          </p:nvGrpSpPr>
          <p:grpSpPr>
            <a:xfrm>
              <a:off x="28388" y="16934"/>
              <a:ext cx="5358" cy="4596"/>
              <a:chOff x="169" y="1342"/>
              <a:chExt cx="1623" cy="1275"/>
            </a:xfrm>
          </p:grpSpPr>
          <p:grpSp>
            <p:nvGrpSpPr>
              <p:cNvPr id="23" name="组合 8"/>
              <p:cNvGrpSpPr/>
              <p:nvPr/>
            </p:nvGrpSpPr>
            <p:grpSpPr>
              <a:xfrm>
                <a:off x="364" y="1399"/>
                <a:ext cx="1207" cy="1142"/>
                <a:chOff x="4992" y="3878"/>
                <a:chExt cx="2062" cy="1987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24" name="椭圆 35"/>
                <p:cNvSpPr/>
                <p:nvPr>
                  <p:custDataLst>
                    <p:tags r:id="rId7"/>
                  </p:custDataLst>
                </p:nvPr>
              </p:nvSpPr>
              <p:spPr>
                <a:xfrm>
                  <a:off x="4992" y="3878"/>
                  <a:ext cx="2062" cy="1987"/>
                </a:xfrm>
                <a:prstGeom prst="ellipse">
                  <a:avLst/>
                </a:prstGeom>
                <a:solidFill>
                  <a:srgbClr val="58B6E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4400"/>
                  <a:endParaRPr lang="zh-CN" altLang="en-US" sz="5400">
                    <a:solidFill>
                      <a:srgbClr val="FFFFFF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+mn-lt"/>
                  </a:endParaRPr>
                </a:p>
              </p:txBody>
            </p:sp>
            <p:sp>
              <p:nvSpPr>
                <p:cNvPr id="26" name="椭圆 59"/>
                <p:cNvSpPr/>
                <p:nvPr>
                  <p:custDataLst>
                    <p:tags r:id="rId8"/>
                  </p:custDataLst>
                </p:nvPr>
              </p:nvSpPr>
              <p:spPr>
                <a:xfrm>
                  <a:off x="5228" y="4116"/>
                  <a:ext cx="1590" cy="1513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 w="6350" cap="flat" cmpd="sng" algn="ctr">
                  <a:noFill/>
                  <a:prstDash val="solid"/>
                </a:ln>
                <a:effectLst/>
              </p:spPr>
              <p:txBody>
                <a:bodyPr spcFirstLastPara="0" vert="horz" wrap="square" lIns="0" tIns="0" rIns="0" bIns="0" numCol="1" spcCol="1270" anchor="ctr" anchorCtr="0">
                  <a:noAutofit/>
                </a:bodyPr>
                <a:lstStyle/>
                <a:p>
                  <a:pPr algn="ctr" defTabSz="1184910">
                    <a:lnSpc>
                      <a:spcPct val="11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zh-CN" altLang="en-US" sz="6600" b="1" kern="0" dirty="0">
                    <a:solidFill>
                      <a:srgbClr val="FFFFFF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+mn-lt"/>
                  </a:endParaRPr>
                </a:p>
              </p:txBody>
            </p:sp>
          </p:grpSp>
          <p:sp>
            <p:nvSpPr>
              <p:cNvPr id="28" name="文本框 14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169" y="1779"/>
                <a:ext cx="1623" cy="452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lstStyle/>
              <a:p>
                <a:pPr algn="ctr" defTabSz="914400"/>
                <a:endParaRPr lang="zh-CN" altLang="en-US" sz="4000" b="1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endParaRPr>
              </a:p>
            </p:txBody>
          </p:sp>
          <p:sp>
            <p:nvSpPr>
              <p:cNvPr id="30" name="椭圆 33"/>
              <p:cNvSpPr/>
              <p:nvPr>
                <p:custDataLst>
                  <p:tags r:id="rId6"/>
                </p:custDataLst>
              </p:nvPr>
            </p:nvSpPr>
            <p:spPr>
              <a:xfrm>
                <a:off x="286" y="1342"/>
                <a:ext cx="1388" cy="1275"/>
              </a:xfrm>
              <a:prstGeom prst="ellipse">
                <a:avLst/>
              </a:prstGeom>
              <a:noFill/>
              <a:ln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zh-CN" altLang="en-US" sz="5400" b="1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endParaRPr>
              </a:p>
            </p:txBody>
          </p:sp>
        </p:grpSp>
        <p:sp>
          <p:nvSpPr>
            <p:cNvPr id="31" name="文本框 30"/>
            <p:cNvSpPr txBox="1"/>
            <p:nvPr/>
          </p:nvSpPr>
          <p:spPr>
            <a:xfrm>
              <a:off x="28390" y="17577"/>
              <a:ext cx="5307" cy="2090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lstStyle/>
            <a:p>
              <a:pPr algn="ctr" defTabSz="914400"/>
              <a:r>
                <a:rPr lang="zh-CN" altLang="en-US" sz="2400" b="1">
                  <a:solidFill>
                    <a:schemeClr val="accent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绿色</a:t>
              </a:r>
            </a:p>
            <a:p>
              <a:pPr algn="ctr" defTabSz="914400"/>
              <a:r>
                <a:rPr lang="zh-CN" altLang="en-US" sz="2400" b="1">
                  <a:solidFill>
                    <a:schemeClr val="accent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发展</a:t>
              </a:r>
            </a:p>
          </p:txBody>
        </p:sp>
      </p:grpSp>
      <p:pic>
        <p:nvPicPr>
          <p:cNvPr id="32" name="图片 31"/>
          <p:cNvPicPr/>
          <p:nvPr/>
        </p:nvPicPr>
        <p:blipFill>
          <a:blip r:embed="rId32"/>
          <a:stretch>
            <a:fillRect/>
          </a:stretch>
        </p:blipFill>
        <p:spPr>
          <a:xfrm>
            <a:off x="5308600" y="4499610"/>
            <a:ext cx="1457325" cy="1954530"/>
          </a:xfrm>
          <a:prstGeom prst="rect">
            <a:avLst/>
          </a:prstGeom>
        </p:spPr>
      </p:pic>
      <p:pic>
        <p:nvPicPr>
          <p:cNvPr id="33" name="图片 32"/>
          <p:cNvPicPr/>
          <p:nvPr/>
        </p:nvPicPr>
        <p:blipFill>
          <a:blip r:embed="rId33"/>
          <a:stretch>
            <a:fillRect/>
          </a:stretch>
        </p:blipFill>
        <p:spPr>
          <a:xfrm>
            <a:off x="6878320" y="4499610"/>
            <a:ext cx="1411605" cy="1954530"/>
          </a:xfrm>
          <a:prstGeom prst="rect">
            <a:avLst/>
          </a:prstGeom>
        </p:spPr>
      </p:pic>
      <p:sp>
        <p:nvSpPr>
          <p:cNvPr id="72" name="圆角矩形 71"/>
          <p:cNvSpPr/>
          <p:nvPr/>
        </p:nvSpPr>
        <p:spPr>
          <a:xfrm>
            <a:off x="8670290" y="4714240"/>
            <a:ext cx="2952750" cy="1524635"/>
          </a:xfrm>
          <a:prstGeom prst="roundRect">
            <a:avLst/>
          </a:prstGeom>
          <a:noFill/>
          <a:ln w="6350">
            <a:prstDash val="dashDot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89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40" name="文本框 39"/>
          <p:cNvSpPr txBox="1"/>
          <p:nvPr>
            <p:custDataLst>
              <p:tags r:id="rId4"/>
            </p:custDataLst>
          </p:nvPr>
        </p:nvSpPr>
        <p:spPr>
          <a:xfrm>
            <a:off x="8956040" y="4941570"/>
            <a:ext cx="2558415" cy="985520"/>
          </a:xfrm>
          <a:prstGeom prst="rect">
            <a:avLst/>
          </a:prstGeom>
          <a:noFill/>
        </p:spPr>
        <p:txBody>
          <a:bodyPr wrap="square" rtlCol="0" anchor="ctr" anchorCtr="0"/>
          <a:lstStyle/>
          <a:p>
            <a:pPr indent="0" algn="l" font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2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一批世界级企业通过</a:t>
            </a:r>
            <a:r>
              <a:rPr lang="zh-CN" altLang="en-US" sz="12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技术输出、品牌授权、投资并购</a:t>
            </a:r>
            <a:r>
              <a:rPr lang="zh-CN" altLang="en-US" sz="12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等方式加快全球布局；专精特新深入发展，一批优质企业通过</a:t>
            </a:r>
            <a:r>
              <a:rPr lang="zh-CN" altLang="en-US" sz="12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展会平台、跨境电商等</a:t>
            </a:r>
            <a:r>
              <a:rPr lang="zh-CN" altLang="en-US" sz="12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渠道，深度嵌入全球供应链。</a:t>
            </a:r>
          </a:p>
        </p:txBody>
      </p:sp>
      <p:sp>
        <p:nvSpPr>
          <p:cNvPr id="41" name="圆角矩形 40"/>
          <p:cNvSpPr/>
          <p:nvPr/>
        </p:nvSpPr>
        <p:spPr>
          <a:xfrm>
            <a:off x="5172710" y="2606675"/>
            <a:ext cx="3133725" cy="148272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>
              <a:solidFill>
                <a:srgbClr val="333333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文本框 261"/>
          <p:cNvSpPr txBox="1"/>
          <p:nvPr>
            <p:custDataLst>
              <p:tags r:id="rId1"/>
            </p:custDataLst>
          </p:nvPr>
        </p:nvSpPr>
        <p:spPr>
          <a:xfrm>
            <a:off x="749300" y="317500"/>
            <a:ext cx="11442700" cy="6248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>
              <a:buClrTx/>
              <a:buSzTx/>
              <a:buFontTx/>
            </a:pPr>
            <a:r>
              <a:rPr lang="zh-CN" altLang="en-US" sz="2800" b="1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3.价值窗口期</a:t>
            </a:r>
          </a:p>
          <a:p>
            <a:pPr>
              <a:buClrTx/>
              <a:buSzTx/>
              <a:buFontTx/>
            </a:pPr>
            <a:endParaRPr lang="zh-CN" altLang="en-US" sz="2800" b="1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17500" y="1283970"/>
            <a:ext cx="11532235" cy="785495"/>
          </a:xfrm>
          <a:prstGeom prst="rect">
            <a:avLst/>
          </a:prstGeom>
          <a:noFill/>
          <a:ln w="19050" cap="flat" cmpd="sng">
            <a:solidFill>
              <a:srgbClr val="007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rtlCol="0" anchor="ctr" anchorCtr="0">
            <a:noAutofit/>
          </a:bodyPr>
          <a:lstStyle/>
          <a:p>
            <a:pPr lv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lang="zh-CN" altLang="en-US" sz="2400" b="1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全球产业格局深度调整，从制造强国迈向品牌强国，行业处于价值跃迁的关键窗口。</a:t>
            </a:r>
          </a:p>
        </p:txBody>
      </p:sp>
      <p:sp>
        <p:nvSpPr>
          <p:cNvPr id="9" name="Shape 3"/>
          <p:cNvSpPr/>
          <p:nvPr/>
        </p:nvSpPr>
        <p:spPr>
          <a:xfrm>
            <a:off x="469900" y="2411095"/>
            <a:ext cx="3531235" cy="4101465"/>
          </a:xfrm>
          <a:prstGeom prst="roundRect">
            <a:avLst>
              <a:gd name="adj" fmla="val 1667"/>
            </a:avLst>
          </a:prstGeom>
          <a:solidFill>
            <a:srgbClr val="F5F5F5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3"/>
          <p:cNvSpPr/>
          <p:nvPr/>
        </p:nvSpPr>
        <p:spPr>
          <a:xfrm>
            <a:off x="4189095" y="2411095"/>
            <a:ext cx="3531235" cy="4101465"/>
          </a:xfrm>
          <a:prstGeom prst="roundRect">
            <a:avLst>
              <a:gd name="adj" fmla="val 1667"/>
            </a:avLst>
          </a:prstGeom>
          <a:solidFill>
            <a:srgbClr val="F5F5F5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3"/>
          <p:cNvSpPr/>
          <p:nvPr/>
        </p:nvSpPr>
        <p:spPr>
          <a:xfrm>
            <a:off x="8069580" y="2411095"/>
            <a:ext cx="3531235" cy="4101465"/>
          </a:xfrm>
          <a:prstGeom prst="roundRect">
            <a:avLst>
              <a:gd name="adj" fmla="val 1667"/>
            </a:avLst>
          </a:prstGeom>
          <a:solidFill>
            <a:srgbClr val="F5F5F5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4"/>
          <p:cNvSpPr/>
          <p:nvPr/>
        </p:nvSpPr>
        <p:spPr>
          <a:xfrm>
            <a:off x="1224915" y="2693035"/>
            <a:ext cx="1657985" cy="34417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zh-CN" altLang="en-US" sz="2800" b="1" dirty="0">
                <a:solidFill>
                  <a:srgbClr val="0D9488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价值瓶颈</a:t>
            </a:r>
          </a:p>
        </p:txBody>
      </p:sp>
      <p:sp>
        <p:nvSpPr>
          <p:cNvPr id="16" name="圆角矩形 15"/>
          <p:cNvSpPr/>
          <p:nvPr/>
        </p:nvSpPr>
        <p:spPr>
          <a:xfrm>
            <a:off x="567055" y="3321685"/>
            <a:ext cx="1252220" cy="1323975"/>
          </a:xfrm>
          <a:prstGeom prst="roundRect">
            <a:avLst/>
          </a:prstGeom>
          <a:solidFill>
            <a:srgbClr val="31859C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CN" altLang="en-US" sz="1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品牌价值集中度不高，</a:t>
            </a:r>
          </a:p>
          <a:p>
            <a:pPr algn="l"/>
            <a:r>
              <a:rPr lang="zh-CN" altLang="en-US" sz="1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代工模式依然偏高。</a:t>
            </a:r>
          </a:p>
        </p:txBody>
      </p:sp>
      <p:grpSp>
        <p:nvGrpSpPr>
          <p:cNvPr id="25" name="组合 24"/>
          <p:cNvGrpSpPr/>
          <p:nvPr/>
        </p:nvGrpSpPr>
        <p:grpSpPr>
          <a:xfrm>
            <a:off x="1722120" y="3321685"/>
            <a:ext cx="2381250" cy="1411605"/>
            <a:chOff x="1346" y="1349"/>
            <a:chExt cx="1653" cy="781"/>
          </a:xfrm>
        </p:grpSpPr>
        <p:sp>
          <p:nvSpPr>
            <p:cNvPr id="29" name="任意多边形 28"/>
            <p:cNvSpPr/>
            <p:nvPr>
              <p:custDataLst>
                <p:tags r:id="rId20"/>
              </p:custDataLst>
            </p:nvPr>
          </p:nvSpPr>
          <p:spPr>
            <a:xfrm>
              <a:off x="1734" y="1368"/>
              <a:ext cx="382" cy="706"/>
            </a:xfrm>
            <a:custGeom>
              <a:avLst/>
              <a:gdLst/>
              <a:ahLst/>
              <a:cxnLst>
                <a:cxn ang="3">
                  <a:pos x="hc" y="t"/>
                </a:cxn>
                <a:cxn ang="cd2">
                  <a:pos x="l" y="vc"/>
                </a:cxn>
                <a:cxn ang="cd4">
                  <a:pos x="hc" y="b"/>
                </a:cxn>
                <a:cxn ang="0">
                  <a:pos x="r" y="vc"/>
                </a:cxn>
              </a:cxnLst>
              <a:rect l="l" t="t" r="r" b="b"/>
              <a:pathLst>
                <a:path w="2259" h="4566">
                  <a:moveTo>
                    <a:pt x="1749" y="0"/>
                  </a:moveTo>
                  <a:cubicBezTo>
                    <a:pt x="1753" y="0"/>
                    <a:pt x="1757" y="0"/>
                    <a:pt x="1761" y="0"/>
                  </a:cubicBezTo>
                  <a:cubicBezTo>
                    <a:pt x="1807" y="3"/>
                    <a:pt x="1850" y="32"/>
                    <a:pt x="1867" y="79"/>
                  </a:cubicBezTo>
                  <a:lnTo>
                    <a:pt x="1946" y="296"/>
                  </a:lnTo>
                  <a:lnTo>
                    <a:pt x="2149" y="256"/>
                  </a:lnTo>
                  <a:lnTo>
                    <a:pt x="2259" y="251"/>
                  </a:lnTo>
                  <a:lnTo>
                    <a:pt x="2259" y="1030"/>
                  </a:lnTo>
                  <a:lnTo>
                    <a:pt x="2228" y="1031"/>
                  </a:lnTo>
                  <a:cubicBezTo>
                    <a:pt x="1583" y="1097"/>
                    <a:pt x="1080" y="1642"/>
                    <a:pt x="1080" y="2304"/>
                  </a:cubicBezTo>
                  <a:cubicBezTo>
                    <a:pt x="1080" y="2967"/>
                    <a:pt x="1584" y="3512"/>
                    <a:pt x="2229" y="3578"/>
                  </a:cubicBezTo>
                  <a:lnTo>
                    <a:pt x="2259" y="3579"/>
                  </a:lnTo>
                  <a:lnTo>
                    <a:pt x="2259" y="4358"/>
                  </a:lnTo>
                  <a:lnTo>
                    <a:pt x="2149" y="4352"/>
                  </a:lnTo>
                  <a:lnTo>
                    <a:pt x="1935" y="4310"/>
                  </a:lnTo>
                  <a:lnTo>
                    <a:pt x="1890" y="4477"/>
                  </a:lnTo>
                  <a:cubicBezTo>
                    <a:pt x="1873" y="4541"/>
                    <a:pt x="1807" y="4579"/>
                    <a:pt x="1743" y="4562"/>
                  </a:cubicBezTo>
                  <a:lnTo>
                    <a:pt x="1520" y="4503"/>
                  </a:lnTo>
                  <a:cubicBezTo>
                    <a:pt x="1457" y="4486"/>
                    <a:pt x="1419" y="4420"/>
                    <a:pt x="1436" y="4356"/>
                  </a:cubicBezTo>
                  <a:lnTo>
                    <a:pt x="1487" y="4163"/>
                  </a:lnTo>
                  <a:lnTo>
                    <a:pt x="1423" y="4138"/>
                  </a:lnTo>
                  <a:lnTo>
                    <a:pt x="1175" y="3981"/>
                  </a:lnTo>
                  <a:lnTo>
                    <a:pt x="1054" y="4121"/>
                  </a:lnTo>
                  <a:cubicBezTo>
                    <a:pt x="1011" y="4171"/>
                    <a:pt x="935" y="4176"/>
                    <a:pt x="885" y="4133"/>
                  </a:cubicBezTo>
                  <a:lnTo>
                    <a:pt x="711" y="3981"/>
                  </a:lnTo>
                  <a:cubicBezTo>
                    <a:pt x="661" y="3938"/>
                    <a:pt x="656" y="3862"/>
                    <a:pt x="699" y="3812"/>
                  </a:cubicBezTo>
                  <a:lnTo>
                    <a:pt x="822" y="3671"/>
                  </a:lnTo>
                  <a:lnTo>
                    <a:pt x="718" y="3546"/>
                  </a:lnTo>
                  <a:cubicBezTo>
                    <a:pt x="681" y="3496"/>
                    <a:pt x="645" y="3445"/>
                    <a:pt x="613" y="3393"/>
                  </a:cubicBezTo>
                  <a:lnTo>
                    <a:pt x="595" y="3362"/>
                  </a:lnTo>
                  <a:lnTo>
                    <a:pt x="438" y="3449"/>
                  </a:lnTo>
                  <a:cubicBezTo>
                    <a:pt x="380" y="3481"/>
                    <a:pt x="307" y="3460"/>
                    <a:pt x="275" y="3402"/>
                  </a:cubicBezTo>
                  <a:lnTo>
                    <a:pt x="163" y="3200"/>
                  </a:lnTo>
                  <a:cubicBezTo>
                    <a:pt x="131" y="3142"/>
                    <a:pt x="152" y="3069"/>
                    <a:pt x="210" y="3037"/>
                  </a:cubicBezTo>
                  <a:lnTo>
                    <a:pt x="401" y="2931"/>
                  </a:lnTo>
                  <a:lnTo>
                    <a:pt x="383" y="2880"/>
                  </a:lnTo>
                  <a:cubicBezTo>
                    <a:pt x="365" y="2819"/>
                    <a:pt x="350" y="2757"/>
                    <a:pt x="338" y="2694"/>
                  </a:cubicBezTo>
                  <a:lnTo>
                    <a:pt x="322" y="2580"/>
                  </a:lnTo>
                  <a:lnTo>
                    <a:pt x="120" y="2580"/>
                  </a:lnTo>
                  <a:cubicBezTo>
                    <a:pt x="54" y="2580"/>
                    <a:pt x="0" y="2526"/>
                    <a:pt x="0" y="2460"/>
                  </a:cubicBezTo>
                  <a:lnTo>
                    <a:pt x="0" y="2229"/>
                  </a:lnTo>
                  <a:cubicBezTo>
                    <a:pt x="0" y="2163"/>
                    <a:pt x="54" y="2109"/>
                    <a:pt x="120" y="2109"/>
                  </a:cubicBezTo>
                  <a:lnTo>
                    <a:pt x="311" y="2109"/>
                  </a:lnTo>
                  <a:lnTo>
                    <a:pt x="311" y="2107"/>
                  </a:lnTo>
                  <a:cubicBezTo>
                    <a:pt x="317" y="2042"/>
                    <a:pt x="326" y="1978"/>
                    <a:pt x="338" y="1914"/>
                  </a:cubicBezTo>
                  <a:lnTo>
                    <a:pt x="379" y="1744"/>
                  </a:lnTo>
                  <a:lnTo>
                    <a:pt x="197" y="1678"/>
                  </a:lnTo>
                  <a:cubicBezTo>
                    <a:pt x="135" y="1655"/>
                    <a:pt x="103" y="1586"/>
                    <a:pt x="125" y="1524"/>
                  </a:cubicBezTo>
                  <a:lnTo>
                    <a:pt x="204" y="1307"/>
                  </a:lnTo>
                  <a:cubicBezTo>
                    <a:pt x="221" y="1260"/>
                    <a:pt x="264" y="1231"/>
                    <a:pt x="311" y="1228"/>
                  </a:cubicBezTo>
                  <a:cubicBezTo>
                    <a:pt x="326" y="1228"/>
                    <a:pt x="342" y="1230"/>
                    <a:pt x="358" y="1235"/>
                  </a:cubicBezTo>
                  <a:lnTo>
                    <a:pt x="560" y="1309"/>
                  </a:lnTo>
                  <a:lnTo>
                    <a:pt x="612" y="1216"/>
                  </a:lnTo>
                  <a:cubicBezTo>
                    <a:pt x="645" y="1163"/>
                    <a:pt x="680" y="1112"/>
                    <a:pt x="718" y="1063"/>
                  </a:cubicBezTo>
                  <a:lnTo>
                    <a:pt x="824" y="935"/>
                  </a:lnTo>
                  <a:lnTo>
                    <a:pt x="684" y="774"/>
                  </a:lnTo>
                  <a:cubicBezTo>
                    <a:pt x="641" y="724"/>
                    <a:pt x="646" y="648"/>
                    <a:pt x="696" y="605"/>
                  </a:cubicBezTo>
                  <a:lnTo>
                    <a:pt x="870" y="453"/>
                  </a:lnTo>
                  <a:cubicBezTo>
                    <a:pt x="895" y="432"/>
                    <a:pt x="926" y="422"/>
                    <a:pt x="957" y="424"/>
                  </a:cubicBezTo>
                  <a:cubicBezTo>
                    <a:pt x="987" y="426"/>
                    <a:pt x="1017" y="440"/>
                    <a:pt x="1039" y="465"/>
                  </a:cubicBezTo>
                  <a:lnTo>
                    <a:pt x="1178" y="625"/>
                  </a:lnTo>
                  <a:lnTo>
                    <a:pt x="1422" y="471"/>
                  </a:lnTo>
                  <a:lnTo>
                    <a:pt x="1498" y="440"/>
                  </a:lnTo>
                  <a:lnTo>
                    <a:pt x="1425" y="240"/>
                  </a:lnTo>
                  <a:cubicBezTo>
                    <a:pt x="1403" y="178"/>
                    <a:pt x="1435" y="109"/>
                    <a:pt x="1497" y="86"/>
                  </a:cubicBezTo>
                  <a:lnTo>
                    <a:pt x="1714" y="7"/>
                  </a:lnTo>
                  <a:cubicBezTo>
                    <a:pt x="1725" y="3"/>
                    <a:pt x="1737" y="1"/>
                    <a:pt x="1749" y="0"/>
                  </a:cubicBezTo>
                  <a:close/>
                </a:path>
              </a:pathLst>
            </a:custGeom>
            <a:solidFill>
              <a:srgbClr val="58B6E5"/>
            </a:solidFill>
            <a:ln w="12700" cap="flat" cmpd="sng" algn="ctr">
              <a:noFill/>
              <a:prstDash val="solid"/>
              <a:miter lim="800000"/>
            </a:ln>
            <a:effectLst>
              <a:outerShdw blurRad="63500" dist="63500" dir="2700000" algn="tl" rotWithShape="0">
                <a:srgbClr val="376FFF">
                  <a:lumMod val="75000"/>
                  <a:alpha val="20000"/>
                </a:srgbClr>
              </a:outerShdw>
            </a:effectLst>
          </p:spPr>
          <p:txBody>
            <a:bodyPr vertOverflow="overflow" horzOverflow="overflow" vert="horz" wrap="none" lIns="71755" tIns="107950" rIns="612140" bIns="36195" numCol="1" spcCol="0" rtlCol="0" fromWordArt="0" anchor="ctr" anchorCtr="0" forceAA="0" compatLnSpc="1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9pPr>
            </a:lstStyle>
            <a:p>
              <a:pPr lvl="0" algn="ct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</a:pPr>
              <a:endParaRPr lang="en-US" altLang="zh-CN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39" name="任意多边形 38"/>
            <p:cNvSpPr/>
            <p:nvPr>
              <p:custDataLst>
                <p:tags r:id="rId21"/>
              </p:custDataLst>
            </p:nvPr>
          </p:nvSpPr>
          <p:spPr>
            <a:xfrm>
              <a:off x="2152" y="1374"/>
              <a:ext cx="382" cy="706"/>
            </a:xfrm>
            <a:custGeom>
              <a:avLst/>
              <a:gdLst/>
              <a:ahLst/>
              <a:cxnLst>
                <a:cxn ang="3">
                  <a:pos x="hc" y="t"/>
                </a:cxn>
                <a:cxn ang="cd2">
                  <a:pos x="l" y="vc"/>
                </a:cxn>
                <a:cxn ang="cd4">
                  <a:pos x="hc" y="b"/>
                </a:cxn>
                <a:cxn ang="0">
                  <a:pos x="r" y="vc"/>
                </a:cxn>
              </a:cxnLst>
              <a:rect l="l" t="t" r="r" b="b"/>
              <a:pathLst>
                <a:path w="2259" h="4566">
                  <a:moveTo>
                    <a:pt x="480" y="0"/>
                  </a:moveTo>
                  <a:cubicBezTo>
                    <a:pt x="492" y="0"/>
                    <a:pt x="504" y="1"/>
                    <a:pt x="516" y="4"/>
                  </a:cubicBezTo>
                  <a:lnTo>
                    <a:pt x="739" y="64"/>
                  </a:lnTo>
                  <a:cubicBezTo>
                    <a:pt x="803" y="81"/>
                    <a:pt x="841" y="146"/>
                    <a:pt x="824" y="210"/>
                  </a:cubicBezTo>
                  <a:lnTo>
                    <a:pt x="772" y="403"/>
                  </a:lnTo>
                  <a:lnTo>
                    <a:pt x="836" y="429"/>
                  </a:lnTo>
                  <a:lnTo>
                    <a:pt x="1084" y="585"/>
                  </a:lnTo>
                  <a:lnTo>
                    <a:pt x="1205" y="446"/>
                  </a:lnTo>
                  <a:cubicBezTo>
                    <a:pt x="1248" y="396"/>
                    <a:pt x="1324" y="390"/>
                    <a:pt x="1374" y="434"/>
                  </a:cubicBezTo>
                  <a:lnTo>
                    <a:pt x="1548" y="585"/>
                  </a:lnTo>
                  <a:cubicBezTo>
                    <a:pt x="1598" y="628"/>
                    <a:pt x="1603" y="704"/>
                    <a:pt x="1560" y="754"/>
                  </a:cubicBezTo>
                  <a:lnTo>
                    <a:pt x="1437" y="895"/>
                  </a:lnTo>
                  <a:lnTo>
                    <a:pt x="1541" y="1021"/>
                  </a:lnTo>
                  <a:cubicBezTo>
                    <a:pt x="1579" y="1070"/>
                    <a:pt x="1614" y="1121"/>
                    <a:pt x="1647" y="1173"/>
                  </a:cubicBezTo>
                  <a:lnTo>
                    <a:pt x="1664" y="1205"/>
                  </a:lnTo>
                  <a:lnTo>
                    <a:pt x="1821" y="1118"/>
                  </a:lnTo>
                  <a:cubicBezTo>
                    <a:pt x="1879" y="1086"/>
                    <a:pt x="1952" y="1107"/>
                    <a:pt x="1984" y="1164"/>
                  </a:cubicBezTo>
                  <a:lnTo>
                    <a:pt x="2096" y="1366"/>
                  </a:lnTo>
                  <a:cubicBezTo>
                    <a:pt x="2128" y="1424"/>
                    <a:pt x="2107" y="1497"/>
                    <a:pt x="2049" y="1529"/>
                  </a:cubicBezTo>
                  <a:lnTo>
                    <a:pt x="1858" y="1635"/>
                  </a:lnTo>
                  <a:lnTo>
                    <a:pt x="1876" y="1686"/>
                  </a:lnTo>
                  <a:cubicBezTo>
                    <a:pt x="1894" y="1747"/>
                    <a:pt x="1909" y="1809"/>
                    <a:pt x="1921" y="1872"/>
                  </a:cubicBezTo>
                  <a:lnTo>
                    <a:pt x="1937" y="1987"/>
                  </a:lnTo>
                  <a:lnTo>
                    <a:pt x="2139" y="1987"/>
                  </a:lnTo>
                  <a:cubicBezTo>
                    <a:pt x="2206" y="1987"/>
                    <a:pt x="2259" y="2040"/>
                    <a:pt x="2259" y="2107"/>
                  </a:cubicBezTo>
                  <a:lnTo>
                    <a:pt x="2259" y="2337"/>
                  </a:lnTo>
                  <a:cubicBezTo>
                    <a:pt x="2259" y="2404"/>
                    <a:pt x="2206" y="2457"/>
                    <a:pt x="2139" y="2457"/>
                  </a:cubicBezTo>
                  <a:lnTo>
                    <a:pt x="1948" y="2457"/>
                  </a:lnTo>
                  <a:lnTo>
                    <a:pt x="1948" y="2460"/>
                  </a:lnTo>
                  <a:cubicBezTo>
                    <a:pt x="1942" y="2525"/>
                    <a:pt x="1933" y="2589"/>
                    <a:pt x="1921" y="2652"/>
                  </a:cubicBezTo>
                  <a:lnTo>
                    <a:pt x="1880" y="2822"/>
                  </a:lnTo>
                  <a:lnTo>
                    <a:pt x="2062" y="2889"/>
                  </a:lnTo>
                  <a:cubicBezTo>
                    <a:pt x="2124" y="2911"/>
                    <a:pt x="2156" y="2980"/>
                    <a:pt x="2134" y="3042"/>
                  </a:cubicBezTo>
                  <a:lnTo>
                    <a:pt x="2055" y="3259"/>
                  </a:lnTo>
                  <a:cubicBezTo>
                    <a:pt x="2038" y="3306"/>
                    <a:pt x="1995" y="3335"/>
                    <a:pt x="1948" y="3338"/>
                  </a:cubicBezTo>
                  <a:cubicBezTo>
                    <a:pt x="1933" y="3339"/>
                    <a:pt x="1917" y="3336"/>
                    <a:pt x="1901" y="3331"/>
                  </a:cubicBezTo>
                  <a:lnTo>
                    <a:pt x="1699" y="3257"/>
                  </a:lnTo>
                  <a:lnTo>
                    <a:pt x="1647" y="3351"/>
                  </a:lnTo>
                  <a:cubicBezTo>
                    <a:pt x="1614" y="3403"/>
                    <a:pt x="1579" y="3454"/>
                    <a:pt x="1542" y="3504"/>
                  </a:cubicBezTo>
                  <a:lnTo>
                    <a:pt x="1435" y="3632"/>
                  </a:lnTo>
                  <a:lnTo>
                    <a:pt x="1575" y="3793"/>
                  </a:lnTo>
                  <a:cubicBezTo>
                    <a:pt x="1619" y="3842"/>
                    <a:pt x="1613" y="3918"/>
                    <a:pt x="1563" y="3961"/>
                  </a:cubicBezTo>
                  <a:lnTo>
                    <a:pt x="1389" y="4113"/>
                  </a:lnTo>
                  <a:cubicBezTo>
                    <a:pt x="1364" y="4135"/>
                    <a:pt x="1333" y="4144"/>
                    <a:pt x="1302" y="4142"/>
                  </a:cubicBezTo>
                  <a:cubicBezTo>
                    <a:pt x="1272" y="4140"/>
                    <a:pt x="1242" y="4126"/>
                    <a:pt x="1220" y="4101"/>
                  </a:cubicBezTo>
                  <a:lnTo>
                    <a:pt x="1081" y="3941"/>
                  </a:lnTo>
                  <a:lnTo>
                    <a:pt x="837" y="4095"/>
                  </a:lnTo>
                  <a:lnTo>
                    <a:pt x="761" y="4126"/>
                  </a:lnTo>
                  <a:lnTo>
                    <a:pt x="834" y="4327"/>
                  </a:lnTo>
                  <a:cubicBezTo>
                    <a:pt x="857" y="4389"/>
                    <a:pt x="825" y="4457"/>
                    <a:pt x="762" y="4480"/>
                  </a:cubicBezTo>
                  <a:lnTo>
                    <a:pt x="546" y="4559"/>
                  </a:lnTo>
                  <a:cubicBezTo>
                    <a:pt x="530" y="4565"/>
                    <a:pt x="514" y="4567"/>
                    <a:pt x="499" y="4566"/>
                  </a:cubicBezTo>
                  <a:cubicBezTo>
                    <a:pt x="452" y="4564"/>
                    <a:pt x="409" y="4534"/>
                    <a:pt x="392" y="4487"/>
                  </a:cubicBezTo>
                  <a:lnTo>
                    <a:pt x="313" y="4270"/>
                  </a:lnTo>
                  <a:lnTo>
                    <a:pt x="110" y="4310"/>
                  </a:lnTo>
                  <a:lnTo>
                    <a:pt x="1" y="4315"/>
                  </a:lnTo>
                  <a:lnTo>
                    <a:pt x="0" y="3537"/>
                  </a:lnTo>
                  <a:lnTo>
                    <a:pt x="31" y="3535"/>
                  </a:lnTo>
                  <a:cubicBezTo>
                    <a:pt x="676" y="3470"/>
                    <a:pt x="1179" y="2925"/>
                    <a:pt x="1179" y="2262"/>
                  </a:cubicBezTo>
                  <a:cubicBezTo>
                    <a:pt x="1179" y="1599"/>
                    <a:pt x="676" y="1054"/>
                    <a:pt x="30" y="989"/>
                  </a:cubicBezTo>
                  <a:lnTo>
                    <a:pt x="0" y="987"/>
                  </a:lnTo>
                  <a:lnTo>
                    <a:pt x="0" y="208"/>
                  </a:lnTo>
                  <a:lnTo>
                    <a:pt x="110" y="214"/>
                  </a:lnTo>
                  <a:lnTo>
                    <a:pt x="325" y="256"/>
                  </a:lnTo>
                  <a:lnTo>
                    <a:pt x="369" y="89"/>
                  </a:lnTo>
                  <a:cubicBezTo>
                    <a:pt x="383" y="37"/>
                    <a:pt x="429" y="2"/>
                    <a:pt x="480" y="0"/>
                  </a:cubicBezTo>
                  <a:close/>
                </a:path>
              </a:pathLst>
            </a:custGeom>
            <a:solidFill>
              <a:srgbClr val="B1C4E7"/>
            </a:solidFill>
            <a:ln w="12700" cap="flat" cmpd="sng" algn="ctr">
              <a:noFill/>
              <a:prstDash val="solid"/>
              <a:miter lim="800000"/>
            </a:ln>
            <a:effectLst>
              <a:outerShdw blurRad="63500" dist="63500" dir="2700000" algn="tl" rotWithShape="0">
                <a:srgbClr val="17D594">
                  <a:lumMod val="75000"/>
                  <a:alpha val="20000"/>
                </a:srgbClr>
              </a:outerShdw>
            </a:effectLst>
          </p:spPr>
          <p:txBody>
            <a:bodyPr vertOverflow="overflow" horzOverflow="overflow" vert="horz" wrap="none" lIns="612140" tIns="0" rIns="36195" bIns="36195" numCol="1" spcCol="0" rtlCol="0" fromWordArt="0" anchor="ctr" anchorCtr="0" forceAA="0" compatLnSpc="1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+mn-ea"/>
                </a:defRPr>
              </a:lvl9pPr>
            </a:lstStyle>
            <a:p>
              <a:pPr lvl="0" algn="ct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</a:pPr>
              <a:endParaRPr lang="en-US" altLang="zh-CN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44" name="矩形 43"/>
            <p:cNvSpPr/>
            <p:nvPr/>
          </p:nvSpPr>
          <p:spPr bwMode="auto">
            <a:xfrm>
              <a:off x="1817" y="1615"/>
              <a:ext cx="629" cy="182"/>
            </a:xfrm>
            <a:prstGeom prst="rect">
              <a:avLst/>
            </a:prstGeom>
            <a:noFill/>
            <a:ln w="19050" cap="flat" cmpd="sng">
              <a:noFill/>
              <a:prstDash val="solid"/>
              <a:miter/>
              <a:headEnd type="none" w="med" len="med"/>
              <a:tailEnd type="none" w="med" len="med"/>
            </a:ln>
          </p:spPr>
          <p:txBody>
            <a:bodyPr wrap="square" rtlCol="0" anchor="ctr" anchorCtr="0">
              <a:noAutofit/>
            </a:bodyPr>
            <a:lstStyle/>
            <a:p>
              <a:pPr lv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defRPr/>
              </a:pPr>
              <a:r>
                <a:rPr lang="zh-CN" altLang="en-US" sz="1400" b="1" dirty="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charset="-122"/>
                  <a:sym typeface="+mn-ea"/>
                </a:rPr>
                <a:t>待提升</a:t>
              </a:r>
            </a:p>
          </p:txBody>
        </p:sp>
        <p:sp>
          <p:nvSpPr>
            <p:cNvPr id="45" name="矩形 44"/>
            <p:cNvSpPr/>
            <p:nvPr/>
          </p:nvSpPr>
          <p:spPr bwMode="auto">
            <a:xfrm>
              <a:off x="1346" y="1440"/>
              <a:ext cx="471" cy="627"/>
            </a:xfrm>
            <a:prstGeom prst="rect">
              <a:avLst/>
            </a:prstGeom>
            <a:noFill/>
            <a:ln w="19050" cap="flat" cmpd="sng">
              <a:noFill/>
              <a:prstDash val="solid"/>
              <a:miter/>
              <a:headEnd type="none" w="med" len="med"/>
              <a:tailEnd type="none" w="med" len="med"/>
            </a:ln>
          </p:spPr>
          <p:txBody>
            <a:bodyPr wrap="square" rtlCol="0" anchor="ctr" anchorCtr="0">
              <a:noAutofit/>
            </a:bodyPr>
            <a:lstStyle/>
            <a:p>
              <a:pPr lv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defRPr/>
              </a:pPr>
              <a:r>
                <a:rPr lang="zh-CN" altLang="en-US" sz="1400" b="1" dirty="0">
                  <a:solidFill>
                    <a:srgbClr val="0070C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价值分配</a:t>
              </a:r>
            </a:p>
          </p:txBody>
        </p:sp>
        <p:sp>
          <p:nvSpPr>
            <p:cNvPr id="46" name="矩形 45"/>
            <p:cNvSpPr/>
            <p:nvPr/>
          </p:nvSpPr>
          <p:spPr bwMode="auto">
            <a:xfrm>
              <a:off x="2437" y="1349"/>
              <a:ext cx="562" cy="781"/>
            </a:xfrm>
            <a:prstGeom prst="rect">
              <a:avLst/>
            </a:prstGeom>
            <a:noFill/>
            <a:ln w="19050" cap="flat" cmpd="sng">
              <a:noFill/>
              <a:prstDash val="solid"/>
              <a:miter/>
              <a:headEnd type="none" w="med" len="med"/>
              <a:tailEnd type="none" w="med" len="med"/>
            </a:ln>
          </p:spPr>
          <p:txBody>
            <a:bodyPr wrap="square" rtlCol="0" anchor="ctr" anchorCtr="0">
              <a:noAutofit/>
            </a:bodyPr>
            <a:lstStyle/>
            <a:p>
              <a:pPr lv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defRPr/>
              </a:pPr>
              <a:r>
                <a:rPr lang="zh-CN" alt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charset="-122"/>
                  <a:sym typeface="+mn-ea"/>
                </a:rPr>
                <a:t>供应</a:t>
              </a:r>
            </a:p>
            <a:p>
              <a:pPr lv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defRPr/>
              </a:pPr>
              <a:r>
                <a:rPr lang="zh-CN" alt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charset="-122"/>
                  <a:sym typeface="+mn-ea"/>
                </a:rPr>
                <a:t>链治理</a:t>
              </a:r>
            </a:p>
          </p:txBody>
        </p:sp>
      </p:grpSp>
      <p:sp>
        <p:nvSpPr>
          <p:cNvPr id="48" name="文本框 47"/>
          <p:cNvSpPr txBox="1"/>
          <p:nvPr>
            <p:custDataLst>
              <p:tags r:id="rId2"/>
            </p:custDataLst>
          </p:nvPr>
        </p:nvSpPr>
        <p:spPr>
          <a:xfrm>
            <a:off x="567055" y="4930140"/>
            <a:ext cx="3331845" cy="1186180"/>
          </a:xfrm>
          <a:prstGeom prst="rect">
            <a:avLst/>
          </a:prstGeom>
          <a:noFill/>
        </p:spPr>
        <p:txBody>
          <a:bodyPr wrap="square" rtlCol="0" anchor="ctr" anchorCtr="0"/>
          <a:lstStyle/>
          <a:p>
            <a:pPr indent="0" algn="l" font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CN" altLang="en-US" sz="450" b="1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 algn="l" font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2025年“全球服饰品牌价值50强”中，中国有4个品牌上榜，只有</a:t>
            </a:r>
            <a:r>
              <a:rPr lang="zh-CN" altLang="en-US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两家</a:t>
            </a:r>
            <a:r>
              <a:rPr lang="zh-CN" altLang="en-US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服装品牌</a:t>
            </a:r>
            <a:r>
              <a:rPr lang="zh-CN" altLang="en-US" sz="45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</a:p>
          <a:p>
            <a:pPr indent="0" algn="l" font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450" b="1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0" name="Text 4"/>
          <p:cNvSpPr/>
          <p:nvPr/>
        </p:nvSpPr>
        <p:spPr>
          <a:xfrm>
            <a:off x="5071110" y="2722880"/>
            <a:ext cx="1767205" cy="34417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zh-CN" altLang="en-US" sz="2800" b="1" dirty="0">
                <a:solidFill>
                  <a:srgbClr val="0D9488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创新瓶颈</a:t>
            </a:r>
          </a:p>
        </p:txBody>
      </p:sp>
      <p:grpSp>
        <p:nvGrpSpPr>
          <p:cNvPr id="57" name="组合 56"/>
          <p:cNvGrpSpPr/>
          <p:nvPr/>
        </p:nvGrpSpPr>
        <p:grpSpPr>
          <a:xfrm>
            <a:off x="4373245" y="3365500"/>
            <a:ext cx="2015808" cy="965835"/>
            <a:chOff x="3348" y="1361"/>
            <a:chExt cx="907" cy="449"/>
          </a:xfrm>
        </p:grpSpPr>
        <p:grpSp>
          <p:nvGrpSpPr>
            <p:cNvPr id="52" name="组合 51"/>
            <p:cNvGrpSpPr/>
            <p:nvPr/>
          </p:nvGrpSpPr>
          <p:grpSpPr>
            <a:xfrm>
              <a:off x="3348" y="1374"/>
              <a:ext cx="677" cy="436"/>
              <a:chOff x="3450" y="1393"/>
              <a:chExt cx="677" cy="436"/>
            </a:xfrm>
          </p:grpSpPr>
          <p:sp>
            <p:nvSpPr>
              <p:cNvPr id="224" name="Oval 5"/>
              <p:cNvSpPr/>
              <p:nvPr>
                <p:custDataLst>
                  <p:tags r:id="rId19"/>
                </p:custDataLst>
              </p:nvPr>
            </p:nvSpPr>
            <p:spPr>
              <a:xfrm>
                <a:off x="3450" y="1393"/>
                <a:ext cx="455" cy="436"/>
              </a:xfrm>
              <a:prstGeom prst="ellipse">
                <a:avLst/>
              </a:prstGeom>
              <a:solidFill>
                <a:srgbClr val="30A8C4">
                  <a:alpha val="80000"/>
                </a:srgbClr>
              </a:solidFill>
              <a:ln w="25400">
                <a:noFill/>
              </a:ln>
            </p:spPr>
            <p:style>
              <a:lnRef idx="2">
                <a:srgbClr val="30A8C4">
                  <a:shade val="50000"/>
                </a:srgbClr>
              </a:lnRef>
              <a:fillRef idx="1">
                <a:srgbClr val="30A8C4"/>
              </a:fillRef>
              <a:effectRef idx="0">
                <a:srgbClr val="30A8C4"/>
              </a:effectRef>
              <a:fontRef idx="minor">
                <a:sysClr val="window" lastClr="FFFFFF"/>
              </a:fontRef>
            </p:style>
            <p:txBody>
              <a:bodyPr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1000" noProof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53" name="文本框 52"/>
              <p:cNvSpPr txBox="1"/>
              <p:nvPr/>
            </p:nvSpPr>
            <p:spPr>
              <a:xfrm>
                <a:off x="3499" y="1540"/>
                <a:ext cx="628" cy="1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1600" b="1">
                    <a:solidFill>
                      <a:schemeClr val="bg1"/>
                    </a:solidFill>
                  </a:rPr>
                  <a:t>源头性</a:t>
                </a:r>
              </a:p>
            </p:txBody>
          </p:sp>
        </p:grpSp>
        <p:grpSp>
          <p:nvGrpSpPr>
            <p:cNvPr id="54" name="组合 53"/>
            <p:cNvGrpSpPr/>
            <p:nvPr/>
          </p:nvGrpSpPr>
          <p:grpSpPr>
            <a:xfrm>
              <a:off x="3800" y="1361"/>
              <a:ext cx="455" cy="436"/>
              <a:chOff x="3450" y="1393"/>
              <a:chExt cx="455" cy="436"/>
            </a:xfrm>
          </p:grpSpPr>
          <p:sp>
            <p:nvSpPr>
              <p:cNvPr id="55" name="Oval 5"/>
              <p:cNvSpPr/>
              <p:nvPr>
                <p:custDataLst>
                  <p:tags r:id="rId18"/>
                </p:custDataLst>
              </p:nvPr>
            </p:nvSpPr>
            <p:spPr>
              <a:xfrm>
                <a:off x="3450" y="1393"/>
                <a:ext cx="455" cy="436"/>
              </a:xfrm>
              <a:prstGeom prst="ellipse">
                <a:avLst/>
              </a:prstGeom>
              <a:solidFill>
                <a:srgbClr val="30A8C4">
                  <a:alpha val="80000"/>
                </a:srgbClr>
              </a:solidFill>
              <a:ln w="25400">
                <a:noFill/>
              </a:ln>
            </p:spPr>
            <p:style>
              <a:lnRef idx="2">
                <a:srgbClr val="30A8C4">
                  <a:shade val="50000"/>
                </a:srgbClr>
              </a:lnRef>
              <a:fillRef idx="1">
                <a:srgbClr val="30A8C4"/>
              </a:fillRef>
              <a:effectRef idx="0">
                <a:srgbClr val="30A8C4"/>
              </a:effectRef>
              <a:fontRef idx="minor">
                <a:sysClr val="window" lastClr="FFFFFF"/>
              </a:fontRef>
            </p:style>
            <p:txBody>
              <a:bodyPr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1000" noProof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58" name="文本框 57"/>
              <p:cNvSpPr txBox="1"/>
              <p:nvPr/>
            </p:nvSpPr>
            <p:spPr>
              <a:xfrm>
                <a:off x="3516" y="1553"/>
                <a:ext cx="389" cy="1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1600" b="1">
                    <a:solidFill>
                      <a:schemeClr val="bg1"/>
                    </a:solidFill>
                  </a:rPr>
                  <a:t>颠覆性</a:t>
                </a:r>
              </a:p>
            </p:txBody>
          </p:sp>
        </p:grpSp>
      </p:grpSp>
      <p:sp>
        <p:nvSpPr>
          <p:cNvPr id="59" name="圆角矩形 58"/>
          <p:cNvSpPr/>
          <p:nvPr/>
        </p:nvSpPr>
        <p:spPr>
          <a:xfrm>
            <a:off x="6408420" y="3467100"/>
            <a:ext cx="1177290" cy="805180"/>
          </a:xfrm>
          <a:prstGeom prst="roundRect">
            <a:avLst/>
          </a:prstGeom>
          <a:solidFill>
            <a:srgbClr val="31859C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技术积累</a:t>
            </a:r>
          </a:p>
          <a:p>
            <a:pPr algn="ctr"/>
            <a:r>
              <a:rPr lang="zh-CN" altLang="en-US" sz="1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特征</a:t>
            </a:r>
          </a:p>
        </p:txBody>
      </p:sp>
      <p:grpSp>
        <p:nvGrpSpPr>
          <p:cNvPr id="60" name="组合 59"/>
          <p:cNvGrpSpPr/>
          <p:nvPr/>
        </p:nvGrpSpPr>
        <p:grpSpPr>
          <a:xfrm>
            <a:off x="4419247" y="4648835"/>
            <a:ext cx="1794510" cy="836111"/>
            <a:chOff x="3273" y="1926"/>
            <a:chExt cx="810" cy="192"/>
          </a:xfrm>
        </p:grpSpPr>
        <p:sp>
          <p:nvSpPr>
            <p:cNvPr id="152" name="Freeform 9"/>
            <p:cNvSpPr/>
            <p:nvPr/>
          </p:nvSpPr>
          <p:spPr bwMode="auto">
            <a:xfrm rot="16200000">
              <a:off x="3604" y="1652"/>
              <a:ext cx="162" cy="710"/>
            </a:xfrm>
            <a:custGeom>
              <a:avLst/>
              <a:gdLst>
                <a:gd name="T0" fmla="*/ 958 w 1370"/>
                <a:gd name="T1" fmla="*/ 0 h 1213"/>
                <a:gd name="T2" fmla="*/ 413 w 1370"/>
                <a:gd name="T3" fmla="*/ 0 h 1213"/>
                <a:gd name="T4" fmla="*/ 297 w 1370"/>
                <a:gd name="T5" fmla="*/ 67 h 1213"/>
                <a:gd name="T6" fmla="*/ 24 w 1370"/>
                <a:gd name="T7" fmla="*/ 539 h 1213"/>
                <a:gd name="T8" fmla="*/ 24 w 1370"/>
                <a:gd name="T9" fmla="*/ 674 h 1213"/>
                <a:gd name="T10" fmla="*/ 297 w 1370"/>
                <a:gd name="T11" fmla="*/ 1145 h 1213"/>
                <a:gd name="T12" fmla="*/ 413 w 1370"/>
                <a:gd name="T13" fmla="*/ 1213 h 1213"/>
                <a:gd name="T14" fmla="*/ 958 w 1370"/>
                <a:gd name="T15" fmla="*/ 1213 h 1213"/>
                <a:gd name="T16" fmla="*/ 1074 w 1370"/>
                <a:gd name="T17" fmla="*/ 1145 h 1213"/>
                <a:gd name="T18" fmla="*/ 1346 w 1370"/>
                <a:gd name="T19" fmla="*/ 674 h 1213"/>
                <a:gd name="T20" fmla="*/ 1346 w 1370"/>
                <a:gd name="T21" fmla="*/ 539 h 1213"/>
                <a:gd name="T22" fmla="*/ 1074 w 1370"/>
                <a:gd name="T23" fmla="*/ 67 h 1213"/>
                <a:gd name="T24" fmla="*/ 958 w 1370"/>
                <a:gd name="T25" fmla="*/ 0 h 1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0" h="1213">
                  <a:moveTo>
                    <a:pt x="958" y="0"/>
                  </a:moveTo>
                  <a:cubicBezTo>
                    <a:pt x="413" y="0"/>
                    <a:pt x="413" y="0"/>
                    <a:pt x="413" y="0"/>
                  </a:cubicBezTo>
                  <a:cubicBezTo>
                    <a:pt x="365" y="0"/>
                    <a:pt x="321" y="26"/>
                    <a:pt x="297" y="67"/>
                  </a:cubicBezTo>
                  <a:cubicBezTo>
                    <a:pt x="24" y="539"/>
                    <a:pt x="24" y="539"/>
                    <a:pt x="24" y="539"/>
                  </a:cubicBezTo>
                  <a:cubicBezTo>
                    <a:pt x="0" y="581"/>
                    <a:pt x="0" y="632"/>
                    <a:pt x="24" y="674"/>
                  </a:cubicBezTo>
                  <a:cubicBezTo>
                    <a:pt x="297" y="1145"/>
                    <a:pt x="297" y="1145"/>
                    <a:pt x="297" y="1145"/>
                  </a:cubicBezTo>
                  <a:cubicBezTo>
                    <a:pt x="321" y="1187"/>
                    <a:pt x="365" y="1213"/>
                    <a:pt x="413" y="1213"/>
                  </a:cubicBezTo>
                  <a:cubicBezTo>
                    <a:pt x="958" y="1213"/>
                    <a:pt x="958" y="1213"/>
                    <a:pt x="958" y="1213"/>
                  </a:cubicBezTo>
                  <a:cubicBezTo>
                    <a:pt x="1006" y="1213"/>
                    <a:pt x="1050" y="1187"/>
                    <a:pt x="1074" y="1145"/>
                  </a:cubicBezTo>
                  <a:cubicBezTo>
                    <a:pt x="1346" y="674"/>
                    <a:pt x="1346" y="674"/>
                    <a:pt x="1346" y="674"/>
                  </a:cubicBezTo>
                  <a:cubicBezTo>
                    <a:pt x="1370" y="632"/>
                    <a:pt x="1370" y="581"/>
                    <a:pt x="1346" y="539"/>
                  </a:cubicBezTo>
                  <a:cubicBezTo>
                    <a:pt x="1074" y="67"/>
                    <a:pt x="1074" y="67"/>
                    <a:pt x="1074" y="67"/>
                  </a:cubicBezTo>
                  <a:cubicBezTo>
                    <a:pt x="1050" y="26"/>
                    <a:pt x="1006" y="0"/>
                    <a:pt x="958" y="0"/>
                  </a:cubicBezTo>
                  <a:close/>
                </a:path>
              </a:pathLst>
            </a:custGeom>
            <a:gradFill>
              <a:gsLst>
                <a:gs pos="97000">
                  <a:srgbClr val="96C0B8"/>
                </a:gs>
                <a:gs pos="0">
                  <a:schemeClr val="accent1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480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61" name="文本框 60"/>
            <p:cNvSpPr txBox="1"/>
            <p:nvPr/>
          </p:nvSpPr>
          <p:spPr>
            <a:xfrm>
              <a:off x="3273" y="1944"/>
              <a:ext cx="810" cy="174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zh-CN" altLang="en-US" b="1">
                  <a:solidFill>
                    <a:schemeClr val="bg1"/>
                  </a:solidFill>
                </a:rPr>
                <a:t>相关突破</a:t>
              </a:r>
            </a:p>
            <a:p>
              <a:pPr algn="ctr"/>
              <a:r>
                <a:rPr lang="zh-CN" altLang="en-US" b="1">
                  <a:solidFill>
                    <a:schemeClr val="bg1"/>
                  </a:solidFill>
                </a:rPr>
                <a:t>不足</a:t>
              </a:r>
            </a:p>
          </p:txBody>
        </p:sp>
      </p:grpSp>
      <p:sp>
        <p:nvSpPr>
          <p:cNvPr id="62" name="文本框 61"/>
          <p:cNvSpPr txBox="1"/>
          <p:nvPr/>
        </p:nvSpPr>
        <p:spPr>
          <a:xfrm>
            <a:off x="6447155" y="4672330"/>
            <a:ext cx="138811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  <a:sym typeface="+mn-ea"/>
              </a:rPr>
              <a:t>碎片化</a:t>
            </a:r>
            <a:r>
              <a:rPr lang="en-US" altLang="zh-CN" sz="2000" b="1">
                <a:solidFill>
                  <a:schemeClr val="tx1"/>
                </a:solidFill>
                <a:latin typeface="Arial" panose="020B0604020202020204" pitchFamily="34" charset="0"/>
                <a:ea typeface="仿宋" panose="02010609060101010101" charset="-122"/>
                <a:cs typeface="Arial" panose="020B0604020202020204" pitchFamily="34" charset="0"/>
                <a:sym typeface="+mn-ea"/>
              </a:rPr>
              <a:t>   </a:t>
            </a:r>
          </a:p>
          <a:p>
            <a:r>
              <a:rPr lang="zh-CN" altLang="en-US" sz="2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  <a:sym typeface="+mn-ea"/>
              </a:rPr>
              <a:t>模块化</a:t>
            </a:r>
          </a:p>
        </p:txBody>
      </p:sp>
      <p:sp>
        <p:nvSpPr>
          <p:cNvPr id="63" name="文本框 62"/>
          <p:cNvSpPr txBox="1"/>
          <p:nvPr>
            <p:custDataLst>
              <p:tags r:id="rId3"/>
            </p:custDataLst>
          </p:nvPr>
        </p:nvSpPr>
        <p:spPr>
          <a:xfrm>
            <a:off x="4384675" y="5420995"/>
            <a:ext cx="3302000" cy="695325"/>
          </a:xfrm>
          <a:prstGeom prst="rect">
            <a:avLst/>
          </a:prstGeom>
          <a:noFill/>
        </p:spPr>
        <p:txBody>
          <a:bodyPr wrap="square" rtlCol="0" anchor="ctr" anchorCtr="0"/>
          <a:lstStyle/>
          <a:p>
            <a:pPr indent="0" algn="l" font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0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行业标准的</a:t>
            </a:r>
            <a:r>
              <a:rPr lang="zh-CN" altLang="en-US" sz="20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国际化</a:t>
            </a:r>
            <a:r>
              <a:rPr lang="zh-CN" altLang="en-US" sz="20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仍需发力。</a:t>
            </a:r>
          </a:p>
        </p:txBody>
      </p:sp>
      <p:sp>
        <p:nvSpPr>
          <p:cNvPr id="64" name="Text 4"/>
          <p:cNvSpPr/>
          <p:nvPr/>
        </p:nvSpPr>
        <p:spPr>
          <a:xfrm>
            <a:off x="9026525" y="2693035"/>
            <a:ext cx="1767205" cy="34417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zh-CN" altLang="en-US" sz="2800" b="1" dirty="0">
                <a:solidFill>
                  <a:srgbClr val="0D9488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理念瓶颈</a:t>
            </a:r>
          </a:p>
        </p:txBody>
      </p:sp>
      <p:sp>
        <p:nvSpPr>
          <p:cNvPr id="65" name="文本框 64"/>
          <p:cNvSpPr txBox="1"/>
          <p:nvPr>
            <p:custDataLst>
              <p:tags r:id="rId4"/>
            </p:custDataLst>
          </p:nvPr>
        </p:nvSpPr>
        <p:spPr>
          <a:xfrm>
            <a:off x="8333740" y="3514725"/>
            <a:ext cx="3164205" cy="1026795"/>
          </a:xfrm>
          <a:prstGeom prst="rect">
            <a:avLst/>
          </a:prstGeom>
          <a:noFill/>
        </p:spPr>
        <p:txBody>
          <a:bodyPr wrap="square" rtlCol="0" anchor="ctr" anchorCtr="0"/>
          <a:lstStyle/>
          <a:p>
            <a:pPr indent="0" algn="l" font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行业</a:t>
            </a:r>
            <a:r>
              <a:rPr lang="zh-CN" altLang="en-US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自主知识体系构建</a:t>
            </a:r>
            <a:r>
              <a:rPr lang="zh-CN" altLang="en-US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滞后于发展需要与创新实践。</a:t>
            </a:r>
          </a:p>
        </p:txBody>
      </p:sp>
      <p:grpSp>
        <p:nvGrpSpPr>
          <p:cNvPr id="66" name="组合 65"/>
          <p:cNvGrpSpPr/>
          <p:nvPr>
            <p:custDataLst>
              <p:tags r:id="rId5"/>
            </p:custDataLst>
          </p:nvPr>
        </p:nvGrpSpPr>
        <p:grpSpPr>
          <a:xfrm>
            <a:off x="8333740" y="4648835"/>
            <a:ext cx="3145316" cy="1278890"/>
            <a:chOff x="10774" y="7266"/>
            <a:chExt cx="7240" cy="2754"/>
          </a:xfrm>
        </p:grpSpPr>
        <p:sp>
          <p:nvSpPr>
            <p:cNvPr id="67" name="椭圆 66"/>
            <p:cNvSpPr/>
            <p:nvPr>
              <p:custDataLst>
                <p:tags r:id="rId8"/>
              </p:custDataLst>
            </p:nvPr>
          </p:nvSpPr>
          <p:spPr>
            <a:xfrm>
              <a:off x="13087" y="7267"/>
              <a:ext cx="2549" cy="2361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5875">
              <a:gradFill flip="none" rotWithShape="1">
                <a:gsLst>
                  <a:gs pos="0">
                    <a:schemeClr val="accent1">
                      <a:alpha val="100000"/>
                    </a:schemeClr>
                  </a:gs>
                  <a:gs pos="100000">
                    <a:schemeClr val="accent1">
                      <a:alpha val="20000"/>
                    </a:schemeClr>
                  </a:gs>
                  <a:gs pos="65000">
                    <a:schemeClr val="accent1">
                      <a:alpha val="100000"/>
                    </a:schemeClr>
                  </a:gs>
                  <a:gs pos="32000">
                    <a:schemeClr val="accent1">
                      <a:alpha val="20000"/>
                    </a:schemeClr>
                  </a:gs>
                </a:gsLst>
                <a:lin ang="81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ct val="130000"/>
                </a:lnSpc>
              </a:pPr>
              <a:r>
                <a:rPr lang="en-US" altLang="zh-CN" sz="1400" dirty="0">
                  <a:solidFill>
                    <a:srgbClr val="262626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 </a:t>
              </a:r>
            </a:p>
          </p:txBody>
        </p:sp>
        <p:sp>
          <p:nvSpPr>
            <p:cNvPr id="68" name="椭圆 67"/>
            <p:cNvSpPr/>
            <p:nvPr>
              <p:custDataLst>
                <p:tags r:id="rId9"/>
              </p:custDataLst>
            </p:nvPr>
          </p:nvSpPr>
          <p:spPr>
            <a:xfrm>
              <a:off x="15065" y="7531"/>
              <a:ext cx="2549" cy="2273"/>
            </a:xfrm>
            <a:prstGeom prst="ellipse">
              <a:avLst/>
            </a:prstGeom>
            <a:gradFill flip="none" rotWithShape="1">
              <a:gsLst>
                <a:gs pos="19580">
                  <a:schemeClr val="accent1">
                    <a:lumMod val="40000"/>
                    <a:lumOff val="60000"/>
                    <a:alpha val="100000"/>
                  </a:schemeClr>
                </a:gs>
                <a:gs pos="94000">
                  <a:schemeClr val="accent1">
                    <a:lumMod val="75000"/>
                    <a:alpha val="100000"/>
                  </a:schemeClr>
                </a:gs>
                <a:gs pos="73000">
                  <a:schemeClr val="accent1">
                    <a:alpha val="10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5875">
              <a:gradFill flip="none" rotWithShape="1">
                <a:gsLst>
                  <a:gs pos="0">
                    <a:schemeClr val="accent1">
                      <a:alpha val="100000"/>
                    </a:schemeClr>
                  </a:gs>
                  <a:gs pos="100000">
                    <a:schemeClr val="accent1">
                      <a:alpha val="20000"/>
                    </a:schemeClr>
                  </a:gs>
                  <a:gs pos="65000">
                    <a:schemeClr val="accent1">
                      <a:alpha val="100000"/>
                    </a:schemeClr>
                  </a:gs>
                  <a:gs pos="32000">
                    <a:schemeClr val="accent1">
                      <a:alpha val="20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203200" dist="101600" dir="2700000" algn="tl" rotWithShape="0">
                <a:schemeClr val="accent1">
                  <a:alpha val="25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ct val="130000"/>
                </a:lnSpc>
              </a:pPr>
              <a:r>
                <a:rPr lang="en-US" altLang="zh-CN" sz="1400" dirty="0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</a:t>
              </a:r>
            </a:p>
          </p:txBody>
        </p:sp>
        <p:sp>
          <p:nvSpPr>
            <p:cNvPr id="70" name="弧形 69"/>
            <p:cNvSpPr/>
            <p:nvPr>
              <p:custDataLst>
                <p:tags r:id="rId10"/>
              </p:custDataLst>
            </p:nvPr>
          </p:nvSpPr>
          <p:spPr>
            <a:xfrm>
              <a:off x="10774" y="7266"/>
              <a:ext cx="3031" cy="2703"/>
            </a:xfrm>
            <a:prstGeom prst="arc">
              <a:avLst>
                <a:gd name="adj1" fmla="val 2576083"/>
                <a:gd name="adj2" fmla="val 12584694"/>
              </a:avLst>
            </a:prstGeom>
            <a:ln w="28575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71" name="椭圆 70"/>
            <p:cNvSpPr/>
            <p:nvPr>
              <p:custDataLst>
                <p:tags r:id="rId11"/>
              </p:custDataLst>
            </p:nvPr>
          </p:nvSpPr>
          <p:spPr>
            <a:xfrm>
              <a:off x="15746" y="7317"/>
              <a:ext cx="344" cy="307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20000"/>
                    <a:lumOff val="80000"/>
                    <a:alpha val="100000"/>
                  </a:schemeClr>
                </a:gs>
                <a:gs pos="100000">
                  <a:schemeClr val="accent1">
                    <a:lumMod val="60000"/>
                    <a:lumOff val="40000"/>
                    <a:alpha val="10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accent1">
                  <a:lumMod val="60000"/>
                  <a:lumOff val="40000"/>
                </a:schemeClr>
              </a:solidFill>
            </a:ln>
            <a:effectLst>
              <a:outerShdw blurRad="190500" sx="102000" sy="102000" algn="ctr" rotWithShape="0">
                <a:schemeClr val="accent1">
                  <a:alpha val="28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73" name="椭圆 72"/>
            <p:cNvSpPr/>
            <p:nvPr>
              <p:custDataLst>
                <p:tags r:id="rId12"/>
              </p:custDataLst>
            </p:nvPr>
          </p:nvSpPr>
          <p:spPr>
            <a:xfrm>
              <a:off x="11006" y="7480"/>
              <a:ext cx="2549" cy="2273"/>
            </a:xfrm>
            <a:prstGeom prst="ellipse">
              <a:avLst/>
            </a:prstGeom>
            <a:gradFill flip="none" rotWithShape="1">
              <a:gsLst>
                <a:gs pos="75000">
                  <a:schemeClr val="accent1">
                    <a:lumMod val="20000"/>
                    <a:lumOff val="80000"/>
                    <a:alpha val="100000"/>
                  </a:schemeClr>
                </a:gs>
                <a:gs pos="48000">
                  <a:srgbClr val="F7FBFF"/>
                </a:gs>
              </a:gsLst>
              <a:path path="circle">
                <a:fillToRect r="100000" b="100000"/>
              </a:path>
              <a:tileRect l="-100000" t="-100000"/>
            </a:gradFill>
            <a:ln w="15875">
              <a:gradFill flip="none" rotWithShape="1">
                <a:gsLst>
                  <a:gs pos="0">
                    <a:schemeClr val="accent1">
                      <a:alpha val="100000"/>
                    </a:schemeClr>
                  </a:gs>
                  <a:gs pos="100000">
                    <a:schemeClr val="accent1">
                      <a:alpha val="20000"/>
                    </a:schemeClr>
                  </a:gs>
                  <a:gs pos="65000">
                    <a:schemeClr val="accent1">
                      <a:alpha val="100000"/>
                    </a:schemeClr>
                  </a:gs>
                  <a:gs pos="32000">
                    <a:schemeClr val="accent1">
                      <a:alpha val="20000"/>
                    </a:schemeClr>
                  </a:gs>
                </a:gsLst>
                <a:lin ang="81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ct val="130000"/>
                </a:lnSpc>
              </a:pPr>
              <a:r>
                <a:rPr lang="en-US" altLang="zh-CN" sz="1400" dirty="0">
                  <a:solidFill>
                    <a:srgbClr val="262626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 </a:t>
              </a:r>
            </a:p>
          </p:txBody>
        </p:sp>
        <p:sp>
          <p:nvSpPr>
            <p:cNvPr id="74" name="椭圆 73"/>
            <p:cNvSpPr/>
            <p:nvPr>
              <p:custDataLst>
                <p:tags r:id="rId13"/>
              </p:custDataLst>
            </p:nvPr>
          </p:nvSpPr>
          <p:spPr>
            <a:xfrm>
              <a:off x="11084" y="7525"/>
              <a:ext cx="344" cy="307"/>
            </a:xfrm>
            <a:prstGeom prst="ellipse">
              <a:avLst/>
            </a:prstGeom>
            <a:gradFill flip="none" rotWithShape="1">
              <a:gsLst>
                <a:gs pos="82000">
                  <a:schemeClr val="accent1">
                    <a:lumMod val="75000"/>
                    <a:alpha val="100000"/>
                  </a:schemeClr>
                </a:gs>
                <a:gs pos="0">
                  <a:schemeClr val="accent1">
                    <a:lumMod val="60000"/>
                    <a:lumOff val="40000"/>
                    <a:alpha val="100000"/>
                  </a:schemeClr>
                </a:gs>
                <a:gs pos="33000">
                  <a:schemeClr val="accent1">
                    <a:alpha val="10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190500" sx="102000" sy="102000" algn="ctr" rotWithShape="0">
                <a:schemeClr val="accent1">
                  <a:alpha val="28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75" name="弧形 74"/>
            <p:cNvSpPr/>
            <p:nvPr>
              <p:custDataLst>
                <p:tags r:id="rId14"/>
              </p:custDataLst>
            </p:nvPr>
          </p:nvSpPr>
          <p:spPr>
            <a:xfrm>
              <a:off x="14816" y="7317"/>
              <a:ext cx="3031" cy="2703"/>
            </a:xfrm>
            <a:prstGeom prst="arc">
              <a:avLst>
                <a:gd name="adj1" fmla="val 15382684"/>
                <a:gd name="adj2" fmla="val 7430173"/>
              </a:avLst>
            </a:prstGeom>
            <a:ln w="28575">
              <a:solidFill>
                <a:schemeClr val="accent1">
                  <a:lumMod val="60000"/>
                  <a:lumOff val="40000"/>
                  <a:alpha val="5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76" name="文本框 75"/>
            <p:cNvSpPr txBox="1"/>
            <p:nvPr>
              <p:custDataLst>
                <p:tags r:id="rId15"/>
              </p:custDataLst>
            </p:nvPr>
          </p:nvSpPr>
          <p:spPr>
            <a:xfrm>
              <a:off x="11393" y="8063"/>
              <a:ext cx="2436" cy="1346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zh-CN" altLang="en-US" sz="2400" b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大牌</a:t>
              </a:r>
            </a:p>
          </p:txBody>
        </p:sp>
        <p:sp>
          <p:nvSpPr>
            <p:cNvPr id="77" name="文本框 76"/>
            <p:cNvSpPr txBox="1"/>
            <p:nvPr>
              <p:custDataLst>
                <p:tags r:id="rId16"/>
              </p:custDataLst>
            </p:nvPr>
          </p:nvSpPr>
          <p:spPr>
            <a:xfrm>
              <a:off x="15470" y="8063"/>
              <a:ext cx="2544" cy="107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zh-CN" altLang="en-US" sz="2400" b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大事</a:t>
              </a:r>
            </a:p>
          </p:txBody>
        </p:sp>
        <p:sp>
          <p:nvSpPr>
            <p:cNvPr id="78" name="文本框 77"/>
            <p:cNvSpPr txBox="1"/>
            <p:nvPr>
              <p:custDataLst>
                <p:tags r:id="rId17"/>
              </p:custDataLst>
            </p:nvPr>
          </p:nvSpPr>
          <p:spPr>
            <a:xfrm>
              <a:off x="13478" y="7868"/>
              <a:ext cx="1722" cy="110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zh-CN" altLang="en-US" sz="2100" b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大师</a:t>
              </a:r>
            </a:p>
          </p:txBody>
        </p:sp>
      </p:grpSp>
      <p:sp>
        <p:nvSpPr>
          <p:cNvPr id="503" name="Freeform 3"/>
          <p:cNvSpPr/>
          <p:nvPr>
            <p:custDataLst>
              <p:tags r:id="rId6"/>
            </p:custDataLst>
          </p:nvPr>
        </p:nvSpPr>
        <p:spPr bwMode="gray">
          <a:xfrm rot="10800000">
            <a:off x="4478020" y="4334510"/>
            <a:ext cx="1944370" cy="247650"/>
          </a:xfrm>
          <a:custGeom>
            <a:avLst/>
            <a:gdLst>
              <a:gd name="T0" fmla="*/ 0 w 5016"/>
              <a:gd name="T1" fmla="*/ 2147483647 h 2256"/>
              <a:gd name="T2" fmla="*/ 2147483647 w 5016"/>
              <a:gd name="T3" fmla="*/ 1218142730 h 2256"/>
              <a:gd name="T4" fmla="*/ 2147483647 w 5016"/>
              <a:gd name="T5" fmla="*/ 1291022932 h 2256"/>
              <a:gd name="T6" fmla="*/ 2147483647 w 5016"/>
              <a:gd name="T7" fmla="*/ 760037850 h 2256"/>
              <a:gd name="T8" fmla="*/ 2147483647 w 5016"/>
              <a:gd name="T9" fmla="*/ 1114027026 h 2256"/>
              <a:gd name="T10" fmla="*/ 2147483647 w 5016"/>
              <a:gd name="T11" fmla="*/ 1166084878 h 2256"/>
              <a:gd name="T12" fmla="*/ 2147483647 w 5016"/>
              <a:gd name="T13" fmla="*/ 2147483647 h 2256"/>
              <a:gd name="T14" fmla="*/ 2147483647 w 5016"/>
              <a:gd name="T15" fmla="*/ 551807596 h 2256"/>
              <a:gd name="T16" fmla="*/ 2147483647 w 5016"/>
              <a:gd name="T17" fmla="*/ 551807596 h 2256"/>
              <a:gd name="T18" fmla="*/ 2147483647 w 5016"/>
              <a:gd name="T19" fmla="*/ 0 h 2256"/>
              <a:gd name="T20" fmla="*/ 2147483647 w 5016"/>
              <a:gd name="T21" fmla="*/ 572631264 h 2256"/>
              <a:gd name="T22" fmla="*/ 2147483647 w 5016"/>
              <a:gd name="T23" fmla="*/ 562219430 h 2256"/>
              <a:gd name="T24" fmla="*/ 2147483647 w 5016"/>
              <a:gd name="T25" fmla="*/ 2147483647 h 2256"/>
              <a:gd name="T26" fmla="*/ 2147483647 w 5016"/>
              <a:gd name="T27" fmla="*/ 1134850694 h 2256"/>
              <a:gd name="T28" fmla="*/ 2147483647 w 5016"/>
              <a:gd name="T29" fmla="*/ 1114027026 h 2256"/>
              <a:gd name="T30" fmla="*/ 2147483647 w 5016"/>
              <a:gd name="T31" fmla="*/ 728803666 h 2256"/>
              <a:gd name="T32" fmla="*/ 2147483647 w 5016"/>
              <a:gd name="T33" fmla="*/ 1176496712 h 2256"/>
              <a:gd name="T34" fmla="*/ 2147483647 w 5016"/>
              <a:gd name="T35" fmla="*/ 1166084878 h 2256"/>
              <a:gd name="T36" fmla="*/ 2147483647 w 5016"/>
              <a:gd name="T37" fmla="*/ 2147483647 h 2256"/>
              <a:gd name="T38" fmla="*/ 0 w 5016"/>
              <a:gd name="T39" fmla="*/ 2147483647 h 225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5016"/>
              <a:gd name="T61" fmla="*/ 0 h 2256"/>
              <a:gd name="T62" fmla="*/ 5016 w 5016"/>
              <a:gd name="T63" fmla="*/ 2256 h 225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5016" h="2256">
                <a:moveTo>
                  <a:pt x="0" y="2240"/>
                </a:moveTo>
                <a:cubicBezTo>
                  <a:pt x="276" y="2109"/>
                  <a:pt x="1182" y="1474"/>
                  <a:pt x="1122" y="702"/>
                </a:cubicBezTo>
                <a:lnTo>
                  <a:pt x="972" y="744"/>
                </a:lnTo>
                <a:cubicBezTo>
                  <a:pt x="988" y="702"/>
                  <a:pt x="1140" y="436"/>
                  <a:pt x="1140" y="438"/>
                </a:cubicBezTo>
                <a:lnTo>
                  <a:pt x="1422" y="642"/>
                </a:lnTo>
                <a:cubicBezTo>
                  <a:pt x="1422" y="642"/>
                  <a:pt x="1260" y="672"/>
                  <a:pt x="1272" y="672"/>
                </a:cubicBezTo>
                <a:cubicBezTo>
                  <a:pt x="1428" y="1008"/>
                  <a:pt x="1620" y="1350"/>
                  <a:pt x="1968" y="1284"/>
                </a:cubicBezTo>
                <a:cubicBezTo>
                  <a:pt x="2316" y="1218"/>
                  <a:pt x="2460" y="576"/>
                  <a:pt x="2466" y="318"/>
                </a:cubicBezTo>
                <a:lnTo>
                  <a:pt x="2280" y="318"/>
                </a:lnTo>
                <a:lnTo>
                  <a:pt x="2598" y="0"/>
                </a:lnTo>
                <a:lnTo>
                  <a:pt x="2898" y="330"/>
                </a:lnTo>
                <a:lnTo>
                  <a:pt x="2724" y="324"/>
                </a:lnTo>
                <a:cubicBezTo>
                  <a:pt x="2724" y="325"/>
                  <a:pt x="2760" y="1284"/>
                  <a:pt x="3210" y="1302"/>
                </a:cubicBezTo>
                <a:cubicBezTo>
                  <a:pt x="3660" y="1320"/>
                  <a:pt x="3816" y="912"/>
                  <a:pt x="3870" y="654"/>
                </a:cubicBezTo>
                <a:lnTo>
                  <a:pt x="3702" y="642"/>
                </a:lnTo>
                <a:lnTo>
                  <a:pt x="3984" y="420"/>
                </a:lnTo>
                <a:lnTo>
                  <a:pt x="4182" y="678"/>
                </a:lnTo>
                <a:lnTo>
                  <a:pt x="4026" y="672"/>
                </a:lnTo>
                <a:cubicBezTo>
                  <a:pt x="4032" y="678"/>
                  <a:pt x="3960" y="1862"/>
                  <a:pt x="5016" y="2225"/>
                </a:cubicBezTo>
                <a:cubicBezTo>
                  <a:pt x="3438" y="2232"/>
                  <a:pt x="1092" y="2256"/>
                  <a:pt x="0" y="2240"/>
                </a:cubicBezTo>
                <a:close/>
              </a:path>
            </a:pathLst>
          </a:custGeom>
          <a:gradFill rotWithShape="1">
            <a:gsLst>
              <a:gs pos="0">
                <a:srgbClr val="5B9BD5">
                  <a:lumMod val="60000"/>
                  <a:lumOff val="40000"/>
                </a:srgbClr>
              </a:gs>
              <a:gs pos="48000">
                <a:srgbClr val="DEEBF7"/>
              </a:gs>
              <a:gs pos="100000">
                <a:sysClr val="window" lastClr="FFFFFF"/>
              </a:gs>
            </a:gsLst>
            <a:lin ang="5400000" scaled="1"/>
          </a:gradFill>
          <a:ln w="9525">
            <a:noFill/>
            <a:round/>
          </a:ln>
        </p:spPr>
        <p:txBody>
          <a:bodyPr wrap="none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400" b="1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2" name="Freeform 3"/>
          <p:cNvSpPr/>
          <p:nvPr>
            <p:custDataLst>
              <p:tags r:id="rId7"/>
            </p:custDataLst>
          </p:nvPr>
        </p:nvSpPr>
        <p:spPr bwMode="gray">
          <a:xfrm>
            <a:off x="6175375" y="4391025"/>
            <a:ext cx="1511300" cy="247650"/>
          </a:xfrm>
          <a:custGeom>
            <a:avLst/>
            <a:gdLst>
              <a:gd name="T0" fmla="*/ 0 w 5016"/>
              <a:gd name="T1" fmla="*/ 2147483647 h 2256"/>
              <a:gd name="T2" fmla="*/ 2147483647 w 5016"/>
              <a:gd name="T3" fmla="*/ 1218142730 h 2256"/>
              <a:gd name="T4" fmla="*/ 2147483647 w 5016"/>
              <a:gd name="T5" fmla="*/ 1291022932 h 2256"/>
              <a:gd name="T6" fmla="*/ 2147483647 w 5016"/>
              <a:gd name="T7" fmla="*/ 760037850 h 2256"/>
              <a:gd name="T8" fmla="*/ 2147483647 w 5016"/>
              <a:gd name="T9" fmla="*/ 1114027026 h 2256"/>
              <a:gd name="T10" fmla="*/ 2147483647 w 5016"/>
              <a:gd name="T11" fmla="*/ 1166084878 h 2256"/>
              <a:gd name="T12" fmla="*/ 2147483647 w 5016"/>
              <a:gd name="T13" fmla="*/ 2147483647 h 2256"/>
              <a:gd name="T14" fmla="*/ 2147483647 w 5016"/>
              <a:gd name="T15" fmla="*/ 551807596 h 2256"/>
              <a:gd name="T16" fmla="*/ 2147483647 w 5016"/>
              <a:gd name="T17" fmla="*/ 551807596 h 2256"/>
              <a:gd name="T18" fmla="*/ 2147483647 w 5016"/>
              <a:gd name="T19" fmla="*/ 0 h 2256"/>
              <a:gd name="T20" fmla="*/ 2147483647 w 5016"/>
              <a:gd name="T21" fmla="*/ 572631264 h 2256"/>
              <a:gd name="T22" fmla="*/ 2147483647 w 5016"/>
              <a:gd name="T23" fmla="*/ 562219430 h 2256"/>
              <a:gd name="T24" fmla="*/ 2147483647 w 5016"/>
              <a:gd name="T25" fmla="*/ 2147483647 h 2256"/>
              <a:gd name="T26" fmla="*/ 2147483647 w 5016"/>
              <a:gd name="T27" fmla="*/ 1134850694 h 2256"/>
              <a:gd name="T28" fmla="*/ 2147483647 w 5016"/>
              <a:gd name="T29" fmla="*/ 1114027026 h 2256"/>
              <a:gd name="T30" fmla="*/ 2147483647 w 5016"/>
              <a:gd name="T31" fmla="*/ 728803666 h 2256"/>
              <a:gd name="T32" fmla="*/ 2147483647 w 5016"/>
              <a:gd name="T33" fmla="*/ 1176496712 h 2256"/>
              <a:gd name="T34" fmla="*/ 2147483647 w 5016"/>
              <a:gd name="T35" fmla="*/ 1166084878 h 2256"/>
              <a:gd name="T36" fmla="*/ 2147483647 w 5016"/>
              <a:gd name="T37" fmla="*/ 2147483647 h 2256"/>
              <a:gd name="T38" fmla="*/ 0 w 5016"/>
              <a:gd name="T39" fmla="*/ 2147483647 h 225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5016"/>
              <a:gd name="T61" fmla="*/ 0 h 2256"/>
              <a:gd name="T62" fmla="*/ 5016 w 5016"/>
              <a:gd name="T63" fmla="*/ 2256 h 225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5016" h="2256">
                <a:moveTo>
                  <a:pt x="0" y="2240"/>
                </a:moveTo>
                <a:cubicBezTo>
                  <a:pt x="276" y="2109"/>
                  <a:pt x="1182" y="1474"/>
                  <a:pt x="1122" y="702"/>
                </a:cubicBezTo>
                <a:lnTo>
                  <a:pt x="972" y="744"/>
                </a:lnTo>
                <a:cubicBezTo>
                  <a:pt x="988" y="702"/>
                  <a:pt x="1140" y="436"/>
                  <a:pt x="1140" y="438"/>
                </a:cubicBezTo>
                <a:lnTo>
                  <a:pt x="1422" y="642"/>
                </a:lnTo>
                <a:cubicBezTo>
                  <a:pt x="1422" y="642"/>
                  <a:pt x="1260" y="672"/>
                  <a:pt x="1272" y="672"/>
                </a:cubicBezTo>
                <a:cubicBezTo>
                  <a:pt x="1428" y="1008"/>
                  <a:pt x="1620" y="1350"/>
                  <a:pt x="1968" y="1284"/>
                </a:cubicBezTo>
                <a:cubicBezTo>
                  <a:pt x="2316" y="1218"/>
                  <a:pt x="2460" y="576"/>
                  <a:pt x="2466" y="318"/>
                </a:cubicBezTo>
                <a:lnTo>
                  <a:pt x="2280" y="318"/>
                </a:lnTo>
                <a:lnTo>
                  <a:pt x="2598" y="0"/>
                </a:lnTo>
                <a:lnTo>
                  <a:pt x="2898" y="330"/>
                </a:lnTo>
                <a:lnTo>
                  <a:pt x="2724" y="324"/>
                </a:lnTo>
                <a:cubicBezTo>
                  <a:pt x="2724" y="325"/>
                  <a:pt x="2760" y="1284"/>
                  <a:pt x="3210" y="1302"/>
                </a:cubicBezTo>
                <a:cubicBezTo>
                  <a:pt x="3660" y="1320"/>
                  <a:pt x="3816" y="912"/>
                  <a:pt x="3870" y="654"/>
                </a:cubicBezTo>
                <a:lnTo>
                  <a:pt x="3702" y="642"/>
                </a:lnTo>
                <a:lnTo>
                  <a:pt x="3984" y="420"/>
                </a:lnTo>
                <a:lnTo>
                  <a:pt x="4182" y="678"/>
                </a:lnTo>
                <a:lnTo>
                  <a:pt x="4026" y="672"/>
                </a:lnTo>
                <a:cubicBezTo>
                  <a:pt x="4032" y="678"/>
                  <a:pt x="3960" y="1862"/>
                  <a:pt x="5016" y="2225"/>
                </a:cubicBezTo>
                <a:cubicBezTo>
                  <a:pt x="3438" y="2232"/>
                  <a:pt x="1092" y="2256"/>
                  <a:pt x="0" y="2240"/>
                </a:cubicBezTo>
                <a:close/>
              </a:path>
            </a:pathLst>
          </a:custGeom>
          <a:gradFill rotWithShape="1">
            <a:gsLst>
              <a:gs pos="0">
                <a:srgbClr val="5B9BD5">
                  <a:lumMod val="60000"/>
                  <a:lumOff val="40000"/>
                </a:srgbClr>
              </a:gs>
              <a:gs pos="48000">
                <a:srgbClr val="DEEBF7"/>
              </a:gs>
              <a:gs pos="100000">
                <a:sysClr val="window" lastClr="FFFFFF"/>
              </a:gs>
            </a:gsLst>
            <a:lin ang="5400000" scaled="1"/>
          </a:gradFill>
          <a:ln w="9525">
            <a:noFill/>
            <a:round/>
          </a:ln>
        </p:spPr>
        <p:txBody>
          <a:bodyPr wrap="none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400" b="1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charset="-122"/>
              <a:cs typeface="+mn-cs"/>
              <a:sym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680" name="矩形 30"/>
          <p:cNvSpPr/>
          <p:nvPr>
            <p:custDataLst>
              <p:tags r:id="rId2"/>
            </p:custDataLst>
          </p:nvPr>
        </p:nvSpPr>
        <p:spPr>
          <a:xfrm>
            <a:off x="0" y="335285"/>
            <a:ext cx="12192717" cy="752008"/>
          </a:xfrm>
          <a:prstGeom prst="rect">
            <a:avLst/>
          </a:prstGeom>
          <a:solidFill>
            <a:srgbClr val="31859C"/>
          </a:solidFill>
          <a:ln>
            <a:solidFill>
              <a:srgbClr val="3185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595" noProof="1"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74753" name="矩形 99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-717" y="444251"/>
            <a:ext cx="12192717" cy="106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lvl="0" algn="ctr">
              <a:buClrTx/>
              <a:buSzTx/>
              <a:buFontTx/>
            </a:pPr>
            <a:r>
              <a:rPr lang="zh-CN" altLang="en-US" sz="316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二、应变局，识别行业发展的重要趋势</a:t>
            </a:r>
          </a:p>
          <a:p>
            <a:pPr lvl="0" algn="ctr">
              <a:buClrTx/>
              <a:buSzTx/>
              <a:buFontTx/>
            </a:pPr>
            <a:endParaRPr lang="zh-CN" altLang="en-US" sz="316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927735" y="3074035"/>
            <a:ext cx="4195445" cy="1649095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 anchor="t">
            <a:noAutofit/>
          </a:bodyPr>
          <a:lstStyle/>
          <a:p>
            <a:pPr lvl="0" algn="ctr">
              <a:lnSpc>
                <a:spcPct val="150000"/>
              </a:lnSpc>
              <a:buClrTx/>
              <a:buSzTx/>
              <a:buFontTx/>
            </a:pPr>
            <a:r>
              <a:rPr lang="zh-CN" altLang="en-US" sz="2800" b="1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不先审天下之势</a:t>
            </a:r>
          </a:p>
          <a:p>
            <a:pPr lvl="0" algn="ctr">
              <a:lnSpc>
                <a:spcPct val="150000"/>
              </a:lnSpc>
              <a:buClrTx/>
              <a:buSzTx/>
              <a:buFontTx/>
            </a:pPr>
            <a:r>
              <a:rPr lang="zh-CN" altLang="en-US" sz="2800" b="1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而欲应天下之务，难矣。</a:t>
            </a:r>
          </a:p>
        </p:txBody>
      </p:sp>
      <p:grpSp>
        <p:nvGrpSpPr>
          <p:cNvPr id="28" name="组合 27"/>
          <p:cNvGrpSpPr/>
          <p:nvPr>
            <p:custDataLst>
              <p:tags r:id="rId4"/>
            </p:custDataLst>
          </p:nvPr>
        </p:nvGrpSpPr>
        <p:grpSpPr>
          <a:xfrm>
            <a:off x="5273040" y="2225675"/>
            <a:ext cx="6194425" cy="4072890"/>
            <a:chOff x="8183" y="4172"/>
            <a:chExt cx="9755" cy="6414"/>
          </a:xfrm>
        </p:grpSpPr>
        <p:grpSp>
          <p:nvGrpSpPr>
            <p:cNvPr id="18" name="组合 17"/>
            <p:cNvGrpSpPr/>
            <p:nvPr>
              <p:custDataLst>
                <p:tags r:id="rId5"/>
              </p:custDataLst>
            </p:nvPr>
          </p:nvGrpSpPr>
          <p:grpSpPr>
            <a:xfrm>
              <a:off x="8183" y="4231"/>
              <a:ext cx="664" cy="553"/>
              <a:chOff x="2145523" y="876597"/>
              <a:chExt cx="1303742" cy="1203383"/>
            </a:xfrm>
            <a:solidFill>
              <a:srgbClr val="2F5597"/>
            </a:solidFill>
          </p:grpSpPr>
          <p:sp>
            <p:nvSpPr>
              <p:cNvPr id="25" name="半闭框 24"/>
              <p:cNvSpPr/>
              <p:nvPr>
                <p:custDataLst>
                  <p:tags r:id="rId28"/>
                </p:custDataLst>
              </p:nvPr>
            </p:nvSpPr>
            <p:spPr>
              <a:xfrm>
                <a:off x="2145523" y="876597"/>
                <a:ext cx="1085850" cy="1085850"/>
              </a:xfrm>
              <a:prstGeom prst="halfFrame">
                <a:avLst>
                  <a:gd name="adj1" fmla="val 5701"/>
                  <a:gd name="adj2" fmla="val 5701"/>
                </a:avLst>
              </a:prstGeom>
              <a:grpFill/>
              <a:ln>
                <a:solidFill>
                  <a:srgbClr val="2F5597"/>
                </a:solidFill>
              </a:ln>
            </p:spPr>
            <p:style>
              <a:lnRef idx="2">
                <a:srgbClr val="D52A22">
                  <a:shade val="50000"/>
                </a:srgbClr>
              </a:lnRef>
              <a:fillRef idx="1">
                <a:srgbClr val="D52A22"/>
              </a:fillRef>
              <a:effectRef idx="0">
                <a:srgbClr val="D52A22"/>
              </a:effectRef>
              <a:fontRef idx="minor">
                <a:sysClr val="window" lastClr="FFFFFF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lvl="0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226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26" name="半闭框 25"/>
              <p:cNvSpPr/>
              <p:nvPr>
                <p:custDataLst>
                  <p:tags r:id="rId29"/>
                </p:custDataLst>
              </p:nvPr>
            </p:nvSpPr>
            <p:spPr>
              <a:xfrm rot="10800000">
                <a:off x="2363415" y="994130"/>
                <a:ext cx="1085850" cy="1085850"/>
              </a:xfrm>
              <a:prstGeom prst="halfFrame">
                <a:avLst>
                  <a:gd name="adj1" fmla="val 5701"/>
                  <a:gd name="adj2" fmla="val 5701"/>
                </a:avLst>
              </a:prstGeom>
              <a:grpFill/>
              <a:ln>
                <a:solidFill>
                  <a:srgbClr val="2F5597"/>
                </a:solidFill>
              </a:ln>
            </p:spPr>
            <p:style>
              <a:lnRef idx="2">
                <a:srgbClr val="D52A22">
                  <a:shade val="50000"/>
                </a:srgbClr>
              </a:lnRef>
              <a:fillRef idx="1">
                <a:srgbClr val="D52A22"/>
              </a:fillRef>
              <a:effectRef idx="0">
                <a:srgbClr val="D52A22"/>
              </a:effectRef>
              <a:fontRef idx="minor">
                <a:sysClr val="window" lastClr="FFFFFF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lvl="0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226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49" name="文本框 48"/>
            <p:cNvSpPr txBox="1"/>
            <p:nvPr>
              <p:custDataLst>
                <p:tags r:id="rId6"/>
              </p:custDataLst>
            </p:nvPr>
          </p:nvSpPr>
          <p:spPr>
            <a:xfrm>
              <a:off x="8215" y="4173"/>
              <a:ext cx="553" cy="6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2F5597"/>
                  </a:solidFill>
                </a14:hiddenFill>
              </a:ext>
            </a:extLst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lvl="0" algn="ctr">
                <a:buClrTx/>
                <a:buSzTx/>
                <a:buFontTx/>
              </a:pPr>
              <a:r>
                <a:rPr lang="en-US" altLang="zh-CN" sz="2260" b="1">
                  <a:solidFill>
                    <a:srgbClr val="2F5597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1</a:t>
              </a:r>
            </a:p>
          </p:txBody>
        </p:sp>
        <p:sp>
          <p:nvSpPr>
            <p:cNvPr id="53" name="文本框 52"/>
            <p:cNvSpPr txBox="1"/>
            <p:nvPr>
              <p:custDataLst>
                <p:tags r:id="rId7"/>
              </p:custDataLst>
            </p:nvPr>
          </p:nvSpPr>
          <p:spPr>
            <a:xfrm>
              <a:off x="9214" y="4172"/>
              <a:ext cx="8225" cy="72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lvl="0" algn="l" fontAlgn="auto">
                <a:spcBef>
                  <a:spcPts val="0"/>
                </a:spcBef>
                <a:buClrTx/>
                <a:buSzTx/>
                <a:buFontTx/>
              </a:pPr>
              <a:r>
                <a:rPr lang="zh-CN" altLang="en-US" sz="2400" b="1" dirty="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要融入智能经济，树立智能原生思维</a:t>
              </a:r>
            </a:p>
          </p:txBody>
        </p:sp>
        <p:sp>
          <p:nvSpPr>
            <p:cNvPr id="13" name="文本框 12"/>
            <p:cNvSpPr txBox="1"/>
            <p:nvPr>
              <p:custDataLst>
                <p:tags r:id="rId8"/>
              </p:custDataLst>
            </p:nvPr>
          </p:nvSpPr>
          <p:spPr>
            <a:xfrm>
              <a:off x="9214" y="5508"/>
              <a:ext cx="8724" cy="72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lvl="0" algn="l" fontAlgn="auto">
                <a:spcBef>
                  <a:spcPts val="0"/>
                </a:spcBef>
                <a:buClrTx/>
                <a:buSzTx/>
                <a:buFontTx/>
              </a:pPr>
              <a:r>
                <a:rPr lang="zh-CN" altLang="en-US" sz="2400" b="1" dirty="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要融入科创经济，树立未来产业思维</a:t>
              </a:r>
            </a:p>
          </p:txBody>
        </p:sp>
        <p:grpSp>
          <p:nvGrpSpPr>
            <p:cNvPr id="15" name="组合 14"/>
            <p:cNvGrpSpPr/>
            <p:nvPr>
              <p:custDataLst>
                <p:tags r:id="rId9"/>
              </p:custDataLst>
            </p:nvPr>
          </p:nvGrpSpPr>
          <p:grpSpPr>
            <a:xfrm>
              <a:off x="8193" y="5571"/>
              <a:ext cx="664" cy="553"/>
              <a:chOff x="2145523" y="876597"/>
              <a:chExt cx="1303742" cy="1203383"/>
            </a:xfrm>
            <a:solidFill>
              <a:srgbClr val="2F5597"/>
            </a:solidFill>
          </p:grpSpPr>
          <p:sp>
            <p:nvSpPr>
              <p:cNvPr id="16" name="半闭框 15"/>
              <p:cNvSpPr/>
              <p:nvPr>
                <p:custDataLst>
                  <p:tags r:id="rId26"/>
                </p:custDataLst>
              </p:nvPr>
            </p:nvSpPr>
            <p:spPr>
              <a:xfrm>
                <a:off x="2145523" y="876597"/>
                <a:ext cx="1085850" cy="1085850"/>
              </a:xfrm>
              <a:prstGeom prst="halfFrame">
                <a:avLst>
                  <a:gd name="adj1" fmla="val 5701"/>
                  <a:gd name="adj2" fmla="val 5701"/>
                </a:avLst>
              </a:prstGeom>
              <a:grpFill/>
              <a:ln>
                <a:solidFill>
                  <a:srgbClr val="2F5597"/>
                </a:solidFill>
              </a:ln>
            </p:spPr>
            <p:style>
              <a:lnRef idx="2">
                <a:srgbClr val="D52A22">
                  <a:shade val="50000"/>
                </a:srgbClr>
              </a:lnRef>
              <a:fillRef idx="1">
                <a:srgbClr val="D52A22"/>
              </a:fillRef>
              <a:effectRef idx="0">
                <a:srgbClr val="D52A22"/>
              </a:effectRef>
              <a:fontRef idx="minor">
                <a:sysClr val="window" lastClr="FFFFFF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lvl="0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226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9" name="半闭框 18"/>
              <p:cNvSpPr/>
              <p:nvPr>
                <p:custDataLst>
                  <p:tags r:id="rId27"/>
                </p:custDataLst>
              </p:nvPr>
            </p:nvSpPr>
            <p:spPr>
              <a:xfrm rot="10800000">
                <a:off x="2363415" y="994130"/>
                <a:ext cx="1085850" cy="1085850"/>
              </a:xfrm>
              <a:prstGeom prst="halfFrame">
                <a:avLst>
                  <a:gd name="adj1" fmla="val 5701"/>
                  <a:gd name="adj2" fmla="val 5701"/>
                </a:avLst>
              </a:prstGeom>
              <a:grpFill/>
              <a:ln>
                <a:solidFill>
                  <a:srgbClr val="2F5597"/>
                </a:solidFill>
              </a:ln>
            </p:spPr>
            <p:style>
              <a:lnRef idx="2">
                <a:srgbClr val="D52A22">
                  <a:shade val="50000"/>
                </a:srgbClr>
              </a:lnRef>
              <a:fillRef idx="1">
                <a:srgbClr val="D52A22"/>
              </a:fillRef>
              <a:effectRef idx="0">
                <a:srgbClr val="D52A22"/>
              </a:effectRef>
              <a:fontRef idx="minor">
                <a:sysClr val="window" lastClr="FFFFFF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lvl="0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226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23" name="文本框 22"/>
            <p:cNvSpPr txBox="1"/>
            <p:nvPr>
              <p:custDataLst>
                <p:tags r:id="rId10"/>
              </p:custDataLst>
            </p:nvPr>
          </p:nvSpPr>
          <p:spPr>
            <a:xfrm>
              <a:off x="8259" y="5511"/>
              <a:ext cx="519" cy="6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2F5597"/>
                  </a:solidFill>
                </a14:hiddenFill>
              </a:ext>
            </a:extLst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lvl="0" algn="ctr">
                <a:buClrTx/>
                <a:buSzTx/>
                <a:buFontTx/>
              </a:pPr>
              <a:r>
                <a:rPr lang="en-US" altLang="zh-CN" sz="2260" b="1">
                  <a:solidFill>
                    <a:srgbClr val="2F5597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2</a:t>
              </a:r>
            </a:p>
          </p:txBody>
        </p:sp>
        <p:sp>
          <p:nvSpPr>
            <p:cNvPr id="6" name="文本框 5"/>
            <p:cNvSpPr txBox="1"/>
            <p:nvPr>
              <p:custDataLst>
                <p:tags r:id="rId11"/>
              </p:custDataLst>
            </p:nvPr>
          </p:nvSpPr>
          <p:spPr>
            <a:xfrm>
              <a:off x="9214" y="6725"/>
              <a:ext cx="8724" cy="72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lvl="0" algn="l" fontAlgn="auto">
                <a:spcBef>
                  <a:spcPts val="0"/>
                </a:spcBef>
                <a:buClrTx/>
                <a:buSzTx/>
                <a:buFontTx/>
              </a:pPr>
              <a:r>
                <a:rPr lang="zh-CN" altLang="en-US" sz="2400" b="1" dirty="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要融入服务经济，树立体验经济思维</a:t>
              </a:r>
            </a:p>
          </p:txBody>
        </p:sp>
        <p:grpSp>
          <p:nvGrpSpPr>
            <p:cNvPr id="8" name="组合 7"/>
            <p:cNvGrpSpPr/>
            <p:nvPr>
              <p:custDataLst>
                <p:tags r:id="rId12"/>
              </p:custDataLst>
            </p:nvPr>
          </p:nvGrpSpPr>
          <p:grpSpPr>
            <a:xfrm>
              <a:off x="8193" y="6788"/>
              <a:ext cx="664" cy="553"/>
              <a:chOff x="2145523" y="876597"/>
              <a:chExt cx="1303742" cy="1203383"/>
            </a:xfrm>
            <a:solidFill>
              <a:srgbClr val="2F5597"/>
            </a:solidFill>
          </p:grpSpPr>
          <p:sp>
            <p:nvSpPr>
              <p:cNvPr id="9" name="半闭框 8"/>
              <p:cNvSpPr/>
              <p:nvPr>
                <p:custDataLst>
                  <p:tags r:id="rId24"/>
                </p:custDataLst>
              </p:nvPr>
            </p:nvSpPr>
            <p:spPr>
              <a:xfrm>
                <a:off x="2145523" y="876597"/>
                <a:ext cx="1085850" cy="1085850"/>
              </a:xfrm>
              <a:prstGeom prst="halfFrame">
                <a:avLst>
                  <a:gd name="adj1" fmla="val 5701"/>
                  <a:gd name="adj2" fmla="val 5701"/>
                </a:avLst>
              </a:prstGeom>
              <a:grpFill/>
              <a:ln>
                <a:solidFill>
                  <a:srgbClr val="2F5597"/>
                </a:solidFill>
              </a:ln>
            </p:spPr>
            <p:style>
              <a:lnRef idx="2">
                <a:srgbClr val="D52A22">
                  <a:shade val="50000"/>
                </a:srgbClr>
              </a:lnRef>
              <a:fillRef idx="1">
                <a:srgbClr val="D52A22"/>
              </a:fillRef>
              <a:effectRef idx="0">
                <a:srgbClr val="D52A22"/>
              </a:effectRef>
              <a:fontRef idx="minor">
                <a:sysClr val="window" lastClr="FFFFFF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lvl="0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226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1" name="半闭框 10"/>
              <p:cNvSpPr/>
              <p:nvPr>
                <p:custDataLst>
                  <p:tags r:id="rId25"/>
                </p:custDataLst>
              </p:nvPr>
            </p:nvSpPr>
            <p:spPr>
              <a:xfrm rot="10800000">
                <a:off x="2363415" y="994130"/>
                <a:ext cx="1085850" cy="1085850"/>
              </a:xfrm>
              <a:prstGeom prst="halfFrame">
                <a:avLst>
                  <a:gd name="adj1" fmla="val 5701"/>
                  <a:gd name="adj2" fmla="val 5701"/>
                </a:avLst>
              </a:prstGeom>
              <a:grpFill/>
              <a:ln>
                <a:solidFill>
                  <a:srgbClr val="2F5597"/>
                </a:solidFill>
              </a:ln>
            </p:spPr>
            <p:style>
              <a:lnRef idx="2">
                <a:srgbClr val="D52A22">
                  <a:shade val="50000"/>
                </a:srgbClr>
              </a:lnRef>
              <a:fillRef idx="1">
                <a:srgbClr val="D52A22"/>
              </a:fillRef>
              <a:effectRef idx="0">
                <a:srgbClr val="D52A22"/>
              </a:effectRef>
              <a:fontRef idx="minor">
                <a:sysClr val="window" lastClr="FFFFFF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lvl="0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226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13"/>
              </p:custDataLst>
            </p:nvPr>
          </p:nvSpPr>
          <p:spPr>
            <a:xfrm>
              <a:off x="8259" y="6728"/>
              <a:ext cx="519" cy="6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2F5597"/>
                  </a:solidFill>
                </a14:hiddenFill>
              </a:ext>
            </a:extLst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lvl="0" algn="ctr">
                <a:buClrTx/>
                <a:buSzTx/>
                <a:buFontTx/>
              </a:pPr>
              <a:r>
                <a:rPr lang="en-US" altLang="zh-CN" sz="2260" b="1">
                  <a:solidFill>
                    <a:srgbClr val="2F5597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3</a:t>
              </a:r>
            </a:p>
          </p:txBody>
        </p:sp>
        <p:sp>
          <p:nvSpPr>
            <p:cNvPr id="2" name="文本框 1"/>
            <p:cNvSpPr txBox="1"/>
            <p:nvPr>
              <p:custDataLst>
                <p:tags r:id="rId14"/>
              </p:custDataLst>
            </p:nvPr>
          </p:nvSpPr>
          <p:spPr>
            <a:xfrm>
              <a:off x="9214" y="8002"/>
              <a:ext cx="8724" cy="72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lvl="0" algn="l" fontAlgn="auto">
                <a:spcBef>
                  <a:spcPts val="0"/>
                </a:spcBef>
                <a:buClrTx/>
                <a:buSzTx/>
                <a:buFontTx/>
              </a:pPr>
              <a:r>
                <a:rPr lang="zh-CN" altLang="en-US" sz="2400" b="1" dirty="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要融入责任经济，树立共同价值思维</a:t>
              </a:r>
            </a:p>
          </p:txBody>
        </p:sp>
        <p:sp>
          <p:nvSpPr>
            <p:cNvPr id="3" name="文本框 2"/>
            <p:cNvSpPr txBox="1"/>
            <p:nvPr>
              <p:custDataLst>
                <p:tags r:id="rId15"/>
              </p:custDataLst>
            </p:nvPr>
          </p:nvSpPr>
          <p:spPr>
            <a:xfrm>
              <a:off x="8259" y="8005"/>
              <a:ext cx="519" cy="6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2F5597"/>
                  </a:solidFill>
                </a14:hiddenFill>
              </a:ext>
            </a:extLst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lvl="0" algn="ctr">
                <a:buClrTx/>
                <a:buSzTx/>
                <a:buFontTx/>
              </a:pPr>
              <a:r>
                <a:rPr lang="en-US" altLang="zh-CN" sz="2260" b="1">
                  <a:solidFill>
                    <a:srgbClr val="2F5597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4</a:t>
              </a:r>
            </a:p>
          </p:txBody>
        </p:sp>
        <p:grpSp>
          <p:nvGrpSpPr>
            <p:cNvPr id="5" name="组合 4"/>
            <p:cNvGrpSpPr/>
            <p:nvPr>
              <p:custDataLst>
                <p:tags r:id="rId16"/>
              </p:custDataLst>
            </p:nvPr>
          </p:nvGrpSpPr>
          <p:grpSpPr>
            <a:xfrm>
              <a:off x="8193" y="8050"/>
              <a:ext cx="664" cy="553"/>
              <a:chOff x="2145523" y="876597"/>
              <a:chExt cx="1303742" cy="1203383"/>
            </a:xfrm>
            <a:solidFill>
              <a:srgbClr val="2F5597"/>
            </a:solidFill>
          </p:grpSpPr>
          <p:sp>
            <p:nvSpPr>
              <p:cNvPr id="10" name="半闭框 9"/>
              <p:cNvSpPr/>
              <p:nvPr>
                <p:custDataLst>
                  <p:tags r:id="rId22"/>
                </p:custDataLst>
              </p:nvPr>
            </p:nvSpPr>
            <p:spPr>
              <a:xfrm>
                <a:off x="2145523" y="876597"/>
                <a:ext cx="1085850" cy="1085850"/>
              </a:xfrm>
              <a:prstGeom prst="halfFrame">
                <a:avLst>
                  <a:gd name="adj1" fmla="val 5701"/>
                  <a:gd name="adj2" fmla="val 5701"/>
                </a:avLst>
              </a:prstGeom>
              <a:grpFill/>
              <a:ln>
                <a:solidFill>
                  <a:srgbClr val="2F5597"/>
                </a:solidFill>
              </a:ln>
            </p:spPr>
            <p:style>
              <a:lnRef idx="2">
                <a:srgbClr val="D52A22">
                  <a:shade val="50000"/>
                </a:srgbClr>
              </a:lnRef>
              <a:fillRef idx="1">
                <a:srgbClr val="D52A22"/>
              </a:fillRef>
              <a:effectRef idx="0">
                <a:srgbClr val="D52A22"/>
              </a:effectRef>
              <a:fontRef idx="minor">
                <a:sysClr val="window" lastClr="FFFFFF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lvl="0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226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2" name="半闭框 11"/>
              <p:cNvSpPr/>
              <p:nvPr>
                <p:custDataLst>
                  <p:tags r:id="rId23"/>
                </p:custDataLst>
              </p:nvPr>
            </p:nvSpPr>
            <p:spPr>
              <a:xfrm rot="10800000">
                <a:off x="2363415" y="994130"/>
                <a:ext cx="1085850" cy="1085850"/>
              </a:xfrm>
              <a:prstGeom prst="halfFrame">
                <a:avLst>
                  <a:gd name="adj1" fmla="val 5701"/>
                  <a:gd name="adj2" fmla="val 5701"/>
                </a:avLst>
              </a:prstGeom>
              <a:grpFill/>
              <a:ln>
                <a:solidFill>
                  <a:srgbClr val="2F5597"/>
                </a:solidFill>
              </a:ln>
            </p:spPr>
            <p:style>
              <a:lnRef idx="2">
                <a:srgbClr val="D52A22">
                  <a:shade val="50000"/>
                </a:srgbClr>
              </a:lnRef>
              <a:fillRef idx="1">
                <a:srgbClr val="D52A22"/>
              </a:fillRef>
              <a:effectRef idx="0">
                <a:srgbClr val="D52A22"/>
              </a:effectRef>
              <a:fontRef idx="minor">
                <a:sysClr val="window" lastClr="FFFFFF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lvl="0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226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17" name="文本框 16"/>
            <p:cNvSpPr txBox="1"/>
            <p:nvPr>
              <p:custDataLst>
                <p:tags r:id="rId17"/>
              </p:custDataLst>
            </p:nvPr>
          </p:nvSpPr>
          <p:spPr>
            <a:xfrm>
              <a:off x="9214" y="9279"/>
              <a:ext cx="8724" cy="13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lvl="0" algn="l" fontAlgn="auto">
                <a:spcBef>
                  <a:spcPts val="0"/>
                </a:spcBef>
                <a:buClrTx/>
                <a:buSzTx/>
                <a:buFontTx/>
              </a:pPr>
              <a:r>
                <a:rPr lang="zh-CN" altLang="en-US" sz="2400" b="1" dirty="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要融入全球经济，树立开放思维</a:t>
              </a:r>
            </a:p>
            <a:p>
              <a:pPr lvl="0" algn="l" fontAlgn="auto">
                <a:spcBef>
                  <a:spcPts val="0"/>
                </a:spcBef>
                <a:buClrTx/>
                <a:buSzTx/>
                <a:buFontTx/>
              </a:pPr>
              <a:endParaRPr lang="zh-CN" altLang="en-US" sz="24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20" name="文本框 19"/>
            <p:cNvSpPr txBox="1"/>
            <p:nvPr>
              <p:custDataLst>
                <p:tags r:id="rId18"/>
              </p:custDataLst>
            </p:nvPr>
          </p:nvSpPr>
          <p:spPr>
            <a:xfrm>
              <a:off x="8259" y="9282"/>
              <a:ext cx="519" cy="6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2F5597"/>
                  </a:solidFill>
                </a14:hiddenFill>
              </a:ext>
            </a:extLst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lvl="0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lvl="1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lvl="5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lvl="6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lvl="7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lvl="8" indent="0" algn="l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lvl="0" algn="ctr">
                <a:buClrTx/>
                <a:buSzTx/>
                <a:buFontTx/>
              </a:pPr>
              <a:r>
                <a:rPr lang="en-US" altLang="zh-CN" sz="2260" b="1">
                  <a:solidFill>
                    <a:srgbClr val="2F5597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5</a:t>
              </a:r>
            </a:p>
          </p:txBody>
        </p:sp>
        <p:grpSp>
          <p:nvGrpSpPr>
            <p:cNvPr id="21" name="组合 20"/>
            <p:cNvGrpSpPr/>
            <p:nvPr>
              <p:custDataLst>
                <p:tags r:id="rId19"/>
              </p:custDataLst>
            </p:nvPr>
          </p:nvGrpSpPr>
          <p:grpSpPr>
            <a:xfrm>
              <a:off x="8193" y="9327"/>
              <a:ext cx="664" cy="553"/>
              <a:chOff x="2145523" y="876597"/>
              <a:chExt cx="1303742" cy="1203383"/>
            </a:xfrm>
            <a:solidFill>
              <a:srgbClr val="2F5597"/>
            </a:solidFill>
          </p:grpSpPr>
          <p:sp>
            <p:nvSpPr>
              <p:cNvPr id="4" name="半闭框 3"/>
              <p:cNvSpPr/>
              <p:nvPr>
                <p:custDataLst>
                  <p:tags r:id="rId20"/>
                </p:custDataLst>
              </p:nvPr>
            </p:nvSpPr>
            <p:spPr>
              <a:xfrm>
                <a:off x="2145523" y="876597"/>
                <a:ext cx="1085850" cy="1085850"/>
              </a:xfrm>
              <a:prstGeom prst="halfFrame">
                <a:avLst>
                  <a:gd name="adj1" fmla="val 5701"/>
                  <a:gd name="adj2" fmla="val 5701"/>
                </a:avLst>
              </a:prstGeom>
              <a:grpFill/>
              <a:ln>
                <a:solidFill>
                  <a:srgbClr val="2F5597"/>
                </a:solidFill>
              </a:ln>
            </p:spPr>
            <p:style>
              <a:lnRef idx="2">
                <a:srgbClr val="D52A22">
                  <a:shade val="50000"/>
                </a:srgbClr>
              </a:lnRef>
              <a:fillRef idx="1">
                <a:srgbClr val="D52A22"/>
              </a:fillRef>
              <a:effectRef idx="0">
                <a:srgbClr val="D52A22"/>
              </a:effectRef>
              <a:fontRef idx="minor">
                <a:sysClr val="window" lastClr="FFFFFF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lvl="0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226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7" name="半闭框 6"/>
              <p:cNvSpPr/>
              <p:nvPr>
                <p:custDataLst>
                  <p:tags r:id="rId21"/>
                </p:custDataLst>
              </p:nvPr>
            </p:nvSpPr>
            <p:spPr>
              <a:xfrm rot="10800000">
                <a:off x="2363415" y="994130"/>
                <a:ext cx="1085850" cy="1085850"/>
              </a:xfrm>
              <a:prstGeom prst="halfFrame">
                <a:avLst>
                  <a:gd name="adj1" fmla="val 5701"/>
                  <a:gd name="adj2" fmla="val 5701"/>
                </a:avLst>
              </a:prstGeom>
              <a:grpFill/>
              <a:ln>
                <a:solidFill>
                  <a:srgbClr val="2F5597"/>
                </a:solidFill>
              </a:ln>
            </p:spPr>
            <p:style>
              <a:lnRef idx="2">
                <a:srgbClr val="D52A22">
                  <a:shade val="50000"/>
                </a:srgbClr>
              </a:lnRef>
              <a:fillRef idx="1">
                <a:srgbClr val="D52A22"/>
              </a:fillRef>
              <a:effectRef idx="0">
                <a:srgbClr val="D52A22"/>
              </a:effectRef>
              <a:fontRef idx="minor">
                <a:sysClr val="window" lastClr="FFFFFF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lvl="0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lvl="1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lvl="2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lvl="3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lvl="4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lvl="5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lvl="6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lvl="7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lvl="8" indent="0" algn="l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  <a:defRPr b="0" i="0" u="non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226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</p:grpSp>
      </p:grp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文本框 261"/>
          <p:cNvSpPr txBox="1"/>
          <p:nvPr>
            <p:custDataLst>
              <p:tags r:id="rId1"/>
            </p:custDataLst>
          </p:nvPr>
        </p:nvSpPr>
        <p:spPr>
          <a:xfrm>
            <a:off x="737870" y="357505"/>
            <a:ext cx="11442700" cy="6248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>
              <a:buClrTx/>
              <a:buSzTx/>
              <a:buFontTx/>
            </a:pPr>
            <a:r>
              <a:rPr lang="zh-CN" altLang="en-US" sz="2800" b="1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1.要融入智能经济，树立智能原生思维</a:t>
            </a:r>
          </a:p>
          <a:p>
            <a:pPr>
              <a:buClrTx/>
              <a:buSzTx/>
              <a:buFontTx/>
            </a:pPr>
            <a:endParaRPr lang="zh-CN" altLang="en-US" sz="2800" b="1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17500" y="1295400"/>
            <a:ext cx="8708390" cy="949325"/>
          </a:xfrm>
          <a:prstGeom prst="rect">
            <a:avLst/>
          </a:prstGeom>
          <a:noFill/>
          <a:ln w="19050" cap="flat" cmpd="sng">
            <a:solidFill>
              <a:srgbClr val="007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rtlCol="0" anchor="ctr" anchorCtr="0">
            <a:noAutofit/>
          </a:bodyPr>
          <a:lstStyle/>
          <a:p>
            <a:pPr lv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lang="zh-CN" altLang="en-US" sz="1400" b="1" dirty="0">
              <a:solidFill>
                <a:srgbClr val="0070C0"/>
              </a:solidFill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  <a:p>
            <a:pPr lv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lang="zh-CN" altLang="en-US" sz="1400" b="1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我们正在经历智能驱动的范式转变。</a:t>
            </a:r>
            <a:r>
              <a:rPr lang="en-US" altLang="zh-CN" sz="1400" b="1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给行业带来运营模式、价值逻辑的全面重塑。我们要树立智能原生思维，以高质量数据筑基，推动模数共振，将</a:t>
            </a:r>
            <a:r>
              <a:rPr lang="en-US" altLang="zh-CN" sz="1400" b="1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嵌入产业运行的底层设计，重塑流程、组织分工、衡量价值。</a:t>
            </a:r>
          </a:p>
          <a:p>
            <a:pPr lv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lang="zh-CN" altLang="en-US" sz="1400" b="1" dirty="0">
              <a:solidFill>
                <a:srgbClr val="0070C0"/>
              </a:solidFill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9" name="Shape 3"/>
          <p:cNvSpPr/>
          <p:nvPr/>
        </p:nvSpPr>
        <p:spPr>
          <a:xfrm>
            <a:off x="528320" y="2411095"/>
            <a:ext cx="5346065" cy="4101465"/>
          </a:xfrm>
          <a:prstGeom prst="roundRect">
            <a:avLst>
              <a:gd name="adj" fmla="val 1667"/>
            </a:avLst>
          </a:prstGeom>
          <a:solidFill>
            <a:srgbClr val="F5F5F5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3"/>
          <p:cNvSpPr/>
          <p:nvPr/>
        </p:nvSpPr>
        <p:spPr>
          <a:xfrm>
            <a:off x="6096000" y="2411095"/>
            <a:ext cx="5130165" cy="4101465"/>
          </a:xfrm>
          <a:prstGeom prst="roundRect">
            <a:avLst>
              <a:gd name="adj" fmla="val 1667"/>
            </a:avLst>
          </a:prstGeom>
          <a:solidFill>
            <a:srgbClr val="F5F5F5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4"/>
          <p:cNvSpPr/>
          <p:nvPr/>
        </p:nvSpPr>
        <p:spPr>
          <a:xfrm>
            <a:off x="1747520" y="2747010"/>
            <a:ext cx="2513330" cy="384175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zh-CN" altLang="en-US" sz="2800" b="1" dirty="0">
                <a:solidFill>
                  <a:srgbClr val="0D9488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管理内容之变</a:t>
            </a:r>
          </a:p>
        </p:txBody>
      </p:sp>
      <p:sp>
        <p:nvSpPr>
          <p:cNvPr id="50" name="Text 4"/>
          <p:cNvSpPr/>
          <p:nvPr/>
        </p:nvSpPr>
        <p:spPr>
          <a:xfrm>
            <a:off x="7562215" y="2676525"/>
            <a:ext cx="2564765" cy="483235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zh-CN" altLang="en-US" sz="2800" b="1" dirty="0">
                <a:solidFill>
                  <a:srgbClr val="0D9488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风险管理之变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9338310" y="1295400"/>
            <a:ext cx="2068830" cy="1016635"/>
            <a:chOff x="13205" y="1612"/>
            <a:chExt cx="5790" cy="1712"/>
          </a:xfrm>
        </p:grpSpPr>
        <p:sp>
          <p:nvSpPr>
            <p:cNvPr id="15" name="Shape 1"/>
            <p:cNvSpPr/>
            <p:nvPr/>
          </p:nvSpPr>
          <p:spPr>
            <a:xfrm>
              <a:off x="13205" y="1910"/>
              <a:ext cx="5790" cy="1414"/>
            </a:xfrm>
            <a:prstGeom prst="rect">
              <a:avLst/>
            </a:prstGeom>
            <a:solidFill>
              <a:srgbClr val="078A88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 2"/>
            <p:cNvSpPr/>
            <p:nvPr/>
          </p:nvSpPr>
          <p:spPr>
            <a:xfrm>
              <a:off x="13205" y="1612"/>
              <a:ext cx="5688" cy="1538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zh-CN" altLang="en-US" b="1" dirty="0">
                  <a:solidFill>
                    <a:srgbClr val="078A88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我国日均词元调用量已突破140万亿</a:t>
              </a:r>
            </a:p>
          </p:txBody>
        </p:sp>
      </p:grpSp>
      <p:sp>
        <p:nvSpPr>
          <p:cNvPr id="6" name="圆角矩形 5"/>
          <p:cNvSpPr/>
          <p:nvPr/>
        </p:nvSpPr>
        <p:spPr>
          <a:xfrm>
            <a:off x="652780" y="3429000"/>
            <a:ext cx="5000625" cy="1186180"/>
          </a:xfrm>
          <a:prstGeom prst="round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>
              <a:solidFill>
                <a:srgbClr val="333333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2"/>
            </p:custDataLst>
          </p:nvPr>
        </p:nvSpPr>
        <p:spPr>
          <a:xfrm>
            <a:off x="737870" y="3627120"/>
            <a:ext cx="4772660" cy="793115"/>
          </a:xfrm>
          <a:prstGeom prst="rect">
            <a:avLst/>
          </a:prstGeom>
          <a:noFill/>
        </p:spPr>
        <p:txBody>
          <a:bodyPr wrap="square" rtlCol="0" anchor="ctr" anchorCtr="0"/>
          <a:lstStyle/>
          <a:p>
            <a:pPr indent="0" algn="l" font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0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智能体</a:t>
            </a:r>
            <a:r>
              <a:rPr lang="zh-CN" altLang="en-US" sz="20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已进入工作体系。需要界定好</a:t>
            </a:r>
            <a:r>
              <a:rPr lang="zh-CN" altLang="en-US" sz="20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智能与人</a:t>
            </a:r>
            <a:r>
              <a:rPr lang="zh-CN" altLang="en-US" sz="20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的能力边界，重构</a:t>
            </a:r>
            <a:r>
              <a:rPr lang="zh-CN" altLang="en-US" sz="20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业务模式与流程</a:t>
            </a:r>
            <a:r>
              <a:rPr lang="zh-CN" altLang="en-US" sz="20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</a:p>
        </p:txBody>
      </p:sp>
      <p:grpSp>
        <p:nvGrpSpPr>
          <p:cNvPr id="216" name="组合 215"/>
          <p:cNvGrpSpPr/>
          <p:nvPr/>
        </p:nvGrpSpPr>
        <p:grpSpPr>
          <a:xfrm>
            <a:off x="737870" y="4916170"/>
            <a:ext cx="2505075" cy="1301115"/>
            <a:chOff x="3365" y="4381"/>
            <a:chExt cx="3548" cy="1474"/>
          </a:xfrm>
        </p:grpSpPr>
        <p:grpSp>
          <p:nvGrpSpPr>
            <p:cNvPr id="217" name="组合 216"/>
            <p:cNvGrpSpPr/>
            <p:nvPr/>
          </p:nvGrpSpPr>
          <p:grpSpPr>
            <a:xfrm>
              <a:off x="4111" y="4381"/>
              <a:ext cx="1896" cy="718"/>
              <a:chOff x="10817" y="8686"/>
              <a:chExt cx="2449" cy="1292"/>
            </a:xfrm>
          </p:grpSpPr>
          <p:grpSp>
            <p:nvGrpSpPr>
              <p:cNvPr id="218" name="组合 217"/>
              <p:cNvGrpSpPr/>
              <p:nvPr/>
            </p:nvGrpSpPr>
            <p:grpSpPr>
              <a:xfrm>
                <a:off x="10817" y="8686"/>
                <a:ext cx="2449" cy="1292"/>
                <a:chOff x="845" y="5932"/>
                <a:chExt cx="1140" cy="1916"/>
              </a:xfrm>
            </p:grpSpPr>
            <p:sp>
              <p:nvSpPr>
                <p:cNvPr id="219" name="Freeform 37"/>
                <p:cNvSpPr/>
                <p:nvPr>
                  <p:custDataLst>
                    <p:tags r:id="rId10"/>
                  </p:custDataLst>
                </p:nvPr>
              </p:nvSpPr>
              <p:spPr bwMode="auto">
                <a:xfrm>
                  <a:off x="855" y="6008"/>
                  <a:ext cx="1130" cy="1840"/>
                </a:xfrm>
                <a:custGeom>
                  <a:avLst/>
                  <a:gdLst>
                    <a:gd name="T0" fmla="*/ 0 w 1113"/>
                    <a:gd name="T1" fmla="*/ 743 h 909"/>
                    <a:gd name="T2" fmla="*/ 556 w 1113"/>
                    <a:gd name="T3" fmla="*/ 909 h 909"/>
                    <a:gd name="T4" fmla="*/ 1113 w 1113"/>
                    <a:gd name="T5" fmla="*/ 743 h 909"/>
                    <a:gd name="T6" fmla="*/ 1113 w 1113"/>
                    <a:gd name="T7" fmla="*/ 0 h 909"/>
                    <a:gd name="T8" fmla="*/ 556 w 1113"/>
                    <a:gd name="T9" fmla="*/ 166 h 909"/>
                    <a:gd name="T10" fmla="*/ 0 w 1113"/>
                    <a:gd name="T11" fmla="*/ 0 h 909"/>
                    <a:gd name="T12" fmla="*/ 0 w 1113"/>
                    <a:gd name="T13" fmla="*/ 743 h 9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13" h="909">
                      <a:moveTo>
                        <a:pt x="0" y="743"/>
                      </a:moveTo>
                      <a:lnTo>
                        <a:pt x="556" y="909"/>
                      </a:lnTo>
                      <a:lnTo>
                        <a:pt x="1113" y="743"/>
                      </a:lnTo>
                      <a:lnTo>
                        <a:pt x="1113" y="0"/>
                      </a:lnTo>
                      <a:lnTo>
                        <a:pt x="556" y="166"/>
                      </a:lnTo>
                      <a:lnTo>
                        <a:pt x="0" y="0"/>
                      </a:lnTo>
                      <a:lnTo>
                        <a:pt x="0" y="743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3B3E4D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3B3E4D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>
                    <a:lnSpc>
                      <a:spcPct val="120000"/>
                    </a:lnSpc>
                  </a:pPr>
                  <a:endParaRPr lang="zh-CN" altLang="en-US" sz="1800">
                    <a:solidFill>
                      <a:srgbClr val="000000"/>
                    </a:solidFill>
                    <a:latin typeface="Arial" panose="020B0604020202020204" pitchFamily="34" charset="0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220" name="Freeform 18"/>
                <p:cNvSpPr>
                  <a:spLocks noEditPoints="1"/>
                </p:cNvSpPr>
                <p:nvPr>
                  <p:custDataLst>
                    <p:tags r:id="rId11"/>
                  </p:custDataLst>
                </p:nvPr>
              </p:nvSpPr>
              <p:spPr bwMode="auto">
                <a:xfrm>
                  <a:off x="845" y="5932"/>
                  <a:ext cx="1130" cy="181"/>
                </a:xfrm>
                <a:custGeom>
                  <a:avLst/>
                  <a:gdLst>
                    <a:gd name="T0" fmla="*/ 220 w 1113"/>
                    <a:gd name="T1" fmla="*/ 0 h 129"/>
                    <a:gd name="T2" fmla="*/ 0 w 1113"/>
                    <a:gd name="T3" fmla="*/ 64 h 129"/>
                    <a:gd name="T4" fmla="*/ 220 w 1113"/>
                    <a:gd name="T5" fmla="*/ 129 h 129"/>
                    <a:gd name="T6" fmla="*/ 220 w 1113"/>
                    <a:gd name="T7" fmla="*/ 0 h 129"/>
                    <a:gd name="T8" fmla="*/ 893 w 1113"/>
                    <a:gd name="T9" fmla="*/ 0 h 129"/>
                    <a:gd name="T10" fmla="*/ 893 w 1113"/>
                    <a:gd name="T11" fmla="*/ 129 h 129"/>
                    <a:gd name="T12" fmla="*/ 1113 w 1113"/>
                    <a:gd name="T13" fmla="*/ 64 h 129"/>
                    <a:gd name="T14" fmla="*/ 893 w 1113"/>
                    <a:gd name="T15" fmla="*/ 0 h 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113" h="129">
                      <a:moveTo>
                        <a:pt x="220" y="0"/>
                      </a:moveTo>
                      <a:lnTo>
                        <a:pt x="0" y="64"/>
                      </a:lnTo>
                      <a:lnTo>
                        <a:pt x="220" y="129"/>
                      </a:lnTo>
                      <a:lnTo>
                        <a:pt x="220" y="0"/>
                      </a:lnTo>
                      <a:moveTo>
                        <a:pt x="893" y="0"/>
                      </a:moveTo>
                      <a:lnTo>
                        <a:pt x="893" y="129"/>
                      </a:lnTo>
                      <a:lnTo>
                        <a:pt x="1113" y="64"/>
                      </a:lnTo>
                      <a:lnTo>
                        <a:pt x="893" y="0"/>
                      </a:lnTo>
                    </a:path>
                  </a:pathLst>
                </a:custGeom>
                <a:solidFill>
                  <a:srgbClr val="3B3E4D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>
                    <a:lnSpc>
                      <a:spcPct val="120000"/>
                    </a:lnSpc>
                  </a:pPr>
                  <a:endParaRPr lang="zh-CN" altLang="en-US" sz="1800">
                    <a:solidFill>
                      <a:srgbClr val="000000"/>
                    </a:solidFill>
                    <a:latin typeface="Arial" panose="020B0604020202020204" pitchFamily="34" charset="0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endParaRPr>
                </a:p>
              </p:txBody>
            </p:sp>
          </p:grpSp>
          <p:sp>
            <p:nvSpPr>
              <p:cNvPr id="221" name="文本框 220"/>
              <p:cNvSpPr txBox="1"/>
              <p:nvPr/>
            </p:nvSpPr>
            <p:spPr>
              <a:xfrm>
                <a:off x="10835" y="8903"/>
                <a:ext cx="2409" cy="570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lstStyle/>
              <a:p>
                <a:pPr lvl="0" algn="ctr">
                  <a:buClrTx/>
                  <a:buSzTx/>
                  <a:buFontTx/>
                </a:pPr>
                <a:r>
                  <a:rPr lang="zh-CN" altLang="en-US" sz="2000" b="1" noProof="0" dirty="0">
                    <a:latin typeface="Arial" panose="020B0604020202020204" pitchFamily="34" charset="0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rPr>
                  <a:t>员工</a:t>
                </a:r>
              </a:p>
            </p:txBody>
          </p:sp>
        </p:grpSp>
        <p:grpSp>
          <p:nvGrpSpPr>
            <p:cNvPr id="222" name="组合 221"/>
            <p:cNvGrpSpPr/>
            <p:nvPr/>
          </p:nvGrpSpPr>
          <p:grpSpPr>
            <a:xfrm>
              <a:off x="3365" y="5071"/>
              <a:ext cx="1733" cy="781"/>
              <a:chOff x="10817" y="8686"/>
              <a:chExt cx="2451" cy="1405"/>
            </a:xfrm>
          </p:grpSpPr>
          <p:grpSp>
            <p:nvGrpSpPr>
              <p:cNvPr id="223" name="组合 222"/>
              <p:cNvGrpSpPr/>
              <p:nvPr/>
            </p:nvGrpSpPr>
            <p:grpSpPr>
              <a:xfrm>
                <a:off x="10817" y="8686"/>
                <a:ext cx="2449" cy="1405"/>
                <a:chOff x="845" y="5932"/>
                <a:chExt cx="1140" cy="2084"/>
              </a:xfrm>
            </p:grpSpPr>
            <p:sp>
              <p:nvSpPr>
                <p:cNvPr id="8" name="Freeform 37"/>
                <p:cNvSpPr/>
                <p:nvPr>
                  <p:custDataLst>
                    <p:tags r:id="rId8"/>
                  </p:custDataLst>
                </p:nvPr>
              </p:nvSpPr>
              <p:spPr bwMode="auto">
                <a:xfrm>
                  <a:off x="855" y="6008"/>
                  <a:ext cx="1130" cy="2008"/>
                </a:xfrm>
                <a:custGeom>
                  <a:avLst/>
                  <a:gdLst>
                    <a:gd name="T0" fmla="*/ 0 w 1113"/>
                    <a:gd name="T1" fmla="*/ 743 h 909"/>
                    <a:gd name="T2" fmla="*/ 556 w 1113"/>
                    <a:gd name="T3" fmla="*/ 909 h 909"/>
                    <a:gd name="T4" fmla="*/ 1113 w 1113"/>
                    <a:gd name="T5" fmla="*/ 743 h 909"/>
                    <a:gd name="T6" fmla="*/ 1113 w 1113"/>
                    <a:gd name="T7" fmla="*/ 0 h 909"/>
                    <a:gd name="T8" fmla="*/ 556 w 1113"/>
                    <a:gd name="T9" fmla="*/ 166 h 909"/>
                    <a:gd name="T10" fmla="*/ 0 w 1113"/>
                    <a:gd name="T11" fmla="*/ 0 h 909"/>
                    <a:gd name="T12" fmla="*/ 0 w 1113"/>
                    <a:gd name="T13" fmla="*/ 743 h 9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13" h="909">
                      <a:moveTo>
                        <a:pt x="0" y="743"/>
                      </a:moveTo>
                      <a:lnTo>
                        <a:pt x="556" y="909"/>
                      </a:lnTo>
                      <a:lnTo>
                        <a:pt x="1113" y="743"/>
                      </a:lnTo>
                      <a:lnTo>
                        <a:pt x="1113" y="0"/>
                      </a:lnTo>
                      <a:lnTo>
                        <a:pt x="556" y="166"/>
                      </a:lnTo>
                      <a:lnTo>
                        <a:pt x="0" y="0"/>
                      </a:lnTo>
                      <a:lnTo>
                        <a:pt x="0" y="743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3B3E4D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3B3E4D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>
                    <a:lnSpc>
                      <a:spcPct val="120000"/>
                    </a:lnSpc>
                  </a:pPr>
                  <a:endParaRPr lang="zh-CN" altLang="en-US" sz="1800">
                    <a:solidFill>
                      <a:srgbClr val="000000"/>
                    </a:solidFill>
                    <a:latin typeface="Arial" panose="020B0604020202020204" pitchFamily="34" charset="0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225" name="Freeform 18"/>
                <p:cNvSpPr>
                  <a:spLocks noEditPoints="1"/>
                </p:cNvSpPr>
                <p:nvPr>
                  <p:custDataLst>
                    <p:tags r:id="rId9"/>
                  </p:custDataLst>
                </p:nvPr>
              </p:nvSpPr>
              <p:spPr bwMode="auto">
                <a:xfrm>
                  <a:off x="845" y="5932"/>
                  <a:ext cx="1130" cy="181"/>
                </a:xfrm>
                <a:custGeom>
                  <a:avLst/>
                  <a:gdLst>
                    <a:gd name="T0" fmla="*/ 220 w 1113"/>
                    <a:gd name="T1" fmla="*/ 0 h 129"/>
                    <a:gd name="T2" fmla="*/ 0 w 1113"/>
                    <a:gd name="T3" fmla="*/ 64 h 129"/>
                    <a:gd name="T4" fmla="*/ 220 w 1113"/>
                    <a:gd name="T5" fmla="*/ 129 h 129"/>
                    <a:gd name="T6" fmla="*/ 220 w 1113"/>
                    <a:gd name="T7" fmla="*/ 0 h 129"/>
                    <a:gd name="T8" fmla="*/ 893 w 1113"/>
                    <a:gd name="T9" fmla="*/ 0 h 129"/>
                    <a:gd name="T10" fmla="*/ 893 w 1113"/>
                    <a:gd name="T11" fmla="*/ 129 h 129"/>
                    <a:gd name="T12" fmla="*/ 1113 w 1113"/>
                    <a:gd name="T13" fmla="*/ 64 h 129"/>
                    <a:gd name="T14" fmla="*/ 893 w 1113"/>
                    <a:gd name="T15" fmla="*/ 0 h 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113" h="129">
                      <a:moveTo>
                        <a:pt x="220" y="0"/>
                      </a:moveTo>
                      <a:lnTo>
                        <a:pt x="0" y="64"/>
                      </a:lnTo>
                      <a:lnTo>
                        <a:pt x="220" y="129"/>
                      </a:lnTo>
                      <a:lnTo>
                        <a:pt x="220" y="0"/>
                      </a:lnTo>
                      <a:moveTo>
                        <a:pt x="893" y="0"/>
                      </a:moveTo>
                      <a:lnTo>
                        <a:pt x="893" y="129"/>
                      </a:lnTo>
                      <a:lnTo>
                        <a:pt x="1113" y="64"/>
                      </a:lnTo>
                      <a:lnTo>
                        <a:pt x="893" y="0"/>
                      </a:lnTo>
                    </a:path>
                  </a:pathLst>
                </a:custGeom>
                <a:solidFill>
                  <a:srgbClr val="3B3E4D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>
                    <a:lnSpc>
                      <a:spcPct val="120000"/>
                    </a:lnSpc>
                  </a:pPr>
                  <a:endParaRPr lang="zh-CN" altLang="en-US" sz="1800">
                    <a:solidFill>
                      <a:srgbClr val="000000"/>
                    </a:solidFill>
                    <a:latin typeface="Arial" panose="020B0604020202020204" pitchFamily="34" charset="0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endParaRPr>
                </a:p>
              </p:txBody>
            </p:sp>
          </p:grpSp>
          <p:sp>
            <p:nvSpPr>
              <p:cNvPr id="226" name="文本框 225"/>
              <p:cNvSpPr txBox="1"/>
              <p:nvPr/>
            </p:nvSpPr>
            <p:spPr>
              <a:xfrm>
                <a:off x="10858" y="9013"/>
                <a:ext cx="2410" cy="804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lstStyle/>
              <a:p>
                <a:pPr lvl="0" algn="ctr">
                  <a:buClrTx/>
                  <a:buSzTx/>
                  <a:buFontTx/>
                </a:pPr>
                <a:r>
                  <a:rPr lang="zh-CN" altLang="en-US" sz="2000" b="1" noProof="0" dirty="0">
                    <a:latin typeface="Arial" panose="020B0604020202020204" pitchFamily="34" charset="0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rPr>
                  <a:t>智能体</a:t>
                </a:r>
              </a:p>
            </p:txBody>
          </p:sp>
        </p:grpSp>
        <p:grpSp>
          <p:nvGrpSpPr>
            <p:cNvPr id="227" name="组合 226"/>
            <p:cNvGrpSpPr/>
            <p:nvPr/>
          </p:nvGrpSpPr>
          <p:grpSpPr>
            <a:xfrm>
              <a:off x="5096" y="5091"/>
              <a:ext cx="1817" cy="764"/>
              <a:chOff x="10795" y="8686"/>
              <a:chExt cx="2693" cy="1375"/>
            </a:xfrm>
          </p:grpSpPr>
          <p:grpSp>
            <p:nvGrpSpPr>
              <p:cNvPr id="228" name="组合 227"/>
              <p:cNvGrpSpPr/>
              <p:nvPr/>
            </p:nvGrpSpPr>
            <p:grpSpPr>
              <a:xfrm>
                <a:off x="10817" y="8686"/>
                <a:ext cx="2449" cy="1375"/>
                <a:chOff x="845" y="5932"/>
                <a:chExt cx="1140" cy="2039"/>
              </a:xfrm>
            </p:grpSpPr>
            <p:sp>
              <p:nvSpPr>
                <p:cNvPr id="229" name="Freeform 37"/>
                <p:cNvSpPr/>
                <p:nvPr>
                  <p:custDataLst>
                    <p:tags r:id="rId6"/>
                  </p:custDataLst>
                </p:nvPr>
              </p:nvSpPr>
              <p:spPr bwMode="auto">
                <a:xfrm>
                  <a:off x="855" y="6008"/>
                  <a:ext cx="1130" cy="1963"/>
                </a:xfrm>
                <a:custGeom>
                  <a:avLst/>
                  <a:gdLst>
                    <a:gd name="T0" fmla="*/ 0 w 1113"/>
                    <a:gd name="T1" fmla="*/ 743 h 909"/>
                    <a:gd name="T2" fmla="*/ 556 w 1113"/>
                    <a:gd name="T3" fmla="*/ 909 h 909"/>
                    <a:gd name="T4" fmla="*/ 1113 w 1113"/>
                    <a:gd name="T5" fmla="*/ 743 h 909"/>
                    <a:gd name="T6" fmla="*/ 1113 w 1113"/>
                    <a:gd name="T7" fmla="*/ 0 h 909"/>
                    <a:gd name="T8" fmla="*/ 556 w 1113"/>
                    <a:gd name="T9" fmla="*/ 166 h 909"/>
                    <a:gd name="T10" fmla="*/ 0 w 1113"/>
                    <a:gd name="T11" fmla="*/ 0 h 909"/>
                    <a:gd name="T12" fmla="*/ 0 w 1113"/>
                    <a:gd name="T13" fmla="*/ 743 h 9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13" h="909">
                      <a:moveTo>
                        <a:pt x="0" y="743"/>
                      </a:moveTo>
                      <a:lnTo>
                        <a:pt x="556" y="909"/>
                      </a:lnTo>
                      <a:lnTo>
                        <a:pt x="1113" y="743"/>
                      </a:lnTo>
                      <a:lnTo>
                        <a:pt x="1113" y="0"/>
                      </a:lnTo>
                      <a:lnTo>
                        <a:pt x="556" y="166"/>
                      </a:lnTo>
                      <a:lnTo>
                        <a:pt x="0" y="0"/>
                      </a:lnTo>
                      <a:lnTo>
                        <a:pt x="0" y="743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3B3E4D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3B3E4D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>
                    <a:lnSpc>
                      <a:spcPct val="120000"/>
                    </a:lnSpc>
                  </a:pPr>
                  <a:endParaRPr lang="zh-CN" altLang="en-US" sz="1800">
                    <a:solidFill>
                      <a:srgbClr val="000000"/>
                    </a:solidFill>
                    <a:latin typeface="Arial" panose="020B0604020202020204" pitchFamily="34" charset="0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230" name="Freeform 18"/>
                <p:cNvSpPr>
                  <a:spLocks noEditPoints="1"/>
                </p:cNvSpPr>
                <p:nvPr>
                  <p:custDataLst>
                    <p:tags r:id="rId7"/>
                  </p:custDataLst>
                </p:nvPr>
              </p:nvSpPr>
              <p:spPr bwMode="auto">
                <a:xfrm>
                  <a:off x="845" y="5932"/>
                  <a:ext cx="1130" cy="181"/>
                </a:xfrm>
                <a:custGeom>
                  <a:avLst/>
                  <a:gdLst>
                    <a:gd name="T0" fmla="*/ 220 w 1113"/>
                    <a:gd name="T1" fmla="*/ 0 h 129"/>
                    <a:gd name="T2" fmla="*/ 0 w 1113"/>
                    <a:gd name="T3" fmla="*/ 64 h 129"/>
                    <a:gd name="T4" fmla="*/ 220 w 1113"/>
                    <a:gd name="T5" fmla="*/ 129 h 129"/>
                    <a:gd name="T6" fmla="*/ 220 w 1113"/>
                    <a:gd name="T7" fmla="*/ 0 h 129"/>
                    <a:gd name="T8" fmla="*/ 893 w 1113"/>
                    <a:gd name="T9" fmla="*/ 0 h 129"/>
                    <a:gd name="T10" fmla="*/ 893 w 1113"/>
                    <a:gd name="T11" fmla="*/ 129 h 129"/>
                    <a:gd name="T12" fmla="*/ 1113 w 1113"/>
                    <a:gd name="T13" fmla="*/ 64 h 129"/>
                    <a:gd name="T14" fmla="*/ 893 w 1113"/>
                    <a:gd name="T15" fmla="*/ 0 h 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113" h="129">
                      <a:moveTo>
                        <a:pt x="220" y="0"/>
                      </a:moveTo>
                      <a:lnTo>
                        <a:pt x="0" y="64"/>
                      </a:lnTo>
                      <a:lnTo>
                        <a:pt x="220" y="129"/>
                      </a:lnTo>
                      <a:lnTo>
                        <a:pt x="220" y="0"/>
                      </a:lnTo>
                      <a:moveTo>
                        <a:pt x="893" y="0"/>
                      </a:moveTo>
                      <a:lnTo>
                        <a:pt x="893" y="129"/>
                      </a:lnTo>
                      <a:lnTo>
                        <a:pt x="1113" y="64"/>
                      </a:lnTo>
                      <a:lnTo>
                        <a:pt x="893" y="0"/>
                      </a:lnTo>
                    </a:path>
                  </a:pathLst>
                </a:custGeom>
                <a:solidFill>
                  <a:srgbClr val="3B3E4D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>
                    <a:lnSpc>
                      <a:spcPct val="120000"/>
                    </a:lnSpc>
                  </a:pPr>
                  <a:endParaRPr lang="zh-CN" altLang="en-US" sz="1800">
                    <a:solidFill>
                      <a:srgbClr val="000000"/>
                    </a:solidFill>
                    <a:latin typeface="Arial" panose="020B0604020202020204" pitchFamily="34" charset="0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endParaRPr>
                </a:p>
              </p:txBody>
            </p:sp>
          </p:grpSp>
          <p:sp>
            <p:nvSpPr>
              <p:cNvPr id="231" name="文本框 230"/>
              <p:cNvSpPr txBox="1"/>
              <p:nvPr/>
            </p:nvSpPr>
            <p:spPr>
              <a:xfrm>
                <a:off x="10795" y="8977"/>
                <a:ext cx="2693" cy="622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lstStyle/>
              <a:p>
                <a:pPr lvl="0" algn="ctr">
                  <a:buClrTx/>
                  <a:buSzTx/>
                  <a:buFontTx/>
                </a:pPr>
                <a:r>
                  <a:rPr lang="zh-CN" altLang="en-US" sz="2000" b="1" noProof="0" dirty="0">
                    <a:latin typeface="Arial" panose="020B0604020202020204" pitchFamily="34" charset="0"/>
                    <a:ea typeface="微软雅黑" panose="020B0503020204020204" charset="-122"/>
                    <a:cs typeface="微软雅黑" panose="020B0503020204020204" charset="-122"/>
                    <a:sym typeface="Arial" panose="020B0604020202020204" pitchFamily="34" charset="0"/>
                  </a:rPr>
                  <a:t>算法规则</a:t>
                </a:r>
              </a:p>
            </p:txBody>
          </p:sp>
        </p:grpSp>
      </p:grpSp>
      <p:sp>
        <p:nvSpPr>
          <p:cNvPr id="18" name="圆角矩形 17"/>
          <p:cNvSpPr/>
          <p:nvPr/>
        </p:nvSpPr>
        <p:spPr>
          <a:xfrm>
            <a:off x="3328670" y="4895850"/>
            <a:ext cx="2182495" cy="1244600"/>
          </a:xfrm>
          <a:prstGeom prst="roundRect">
            <a:avLst/>
          </a:prstGeom>
          <a:solidFill>
            <a:srgbClr val="31859C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1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IDC</a:t>
            </a:r>
            <a:r>
              <a:rPr lang="zh-CN" altLang="en-US" sz="1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预测，到2030年全球将有22亿</a:t>
            </a:r>
            <a:r>
              <a:rPr lang="en-US" altLang="zh-CN" sz="1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AI Agent</a:t>
            </a:r>
            <a:r>
              <a:rPr lang="zh-CN" altLang="en-US" sz="1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成为数字劳动力</a:t>
            </a:r>
            <a:r>
              <a:rPr lang="zh-CN" altLang="en-US" sz="10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</a:p>
        </p:txBody>
      </p:sp>
      <p:sp>
        <p:nvSpPr>
          <p:cNvPr id="72" name="圆角矩形 71"/>
          <p:cNvSpPr/>
          <p:nvPr/>
        </p:nvSpPr>
        <p:spPr>
          <a:xfrm>
            <a:off x="6317615" y="3448050"/>
            <a:ext cx="4716145" cy="1062355"/>
          </a:xfrm>
          <a:prstGeom prst="roundRect">
            <a:avLst/>
          </a:prstGeom>
          <a:noFill/>
          <a:ln w="6350">
            <a:prstDash val="dashDot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89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>
            <p:custDataLst>
              <p:tags r:id="rId3"/>
            </p:custDataLst>
          </p:nvPr>
        </p:nvSpPr>
        <p:spPr>
          <a:xfrm>
            <a:off x="6470015" y="3627120"/>
            <a:ext cx="4673600" cy="677545"/>
          </a:xfrm>
          <a:prstGeom prst="rect">
            <a:avLst/>
          </a:prstGeom>
          <a:noFill/>
        </p:spPr>
        <p:txBody>
          <a:bodyPr wrap="square" rtlCol="0" anchor="ctr" anchorCtr="0"/>
          <a:lstStyle/>
          <a:p>
            <a:pPr indent="0" algn="l" font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2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AI</a:t>
            </a:r>
            <a:r>
              <a:rPr lang="zh-CN" altLang="en-US" sz="22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融入</a:t>
            </a:r>
            <a:r>
              <a:rPr lang="zh-CN" altLang="en-US" sz="22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企业组织流程</a:t>
            </a:r>
            <a:r>
              <a:rPr lang="zh-CN" altLang="en-US" sz="22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，也带来</a:t>
            </a:r>
            <a:r>
              <a:rPr lang="zh-CN" altLang="en-US" sz="22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组织动荡</a:t>
            </a:r>
            <a:r>
              <a:rPr lang="zh-CN" altLang="en-US" sz="22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与</a:t>
            </a:r>
            <a:r>
              <a:rPr lang="zh-CN" altLang="en-US" sz="22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适应性</a:t>
            </a:r>
            <a:r>
              <a:rPr lang="zh-CN" altLang="en-US" sz="22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问题。</a:t>
            </a:r>
          </a:p>
        </p:txBody>
      </p:sp>
      <p:sp>
        <p:nvSpPr>
          <p:cNvPr id="56" name="文本框 55"/>
          <p:cNvSpPr txBox="1"/>
          <p:nvPr/>
        </p:nvSpPr>
        <p:spPr>
          <a:xfrm>
            <a:off x="6309995" y="4798060"/>
            <a:ext cx="1747520" cy="1325245"/>
          </a:xfrm>
          <a:prstGeom prst="rect">
            <a:avLst/>
          </a:prstGeom>
          <a:solidFill>
            <a:srgbClr val="0FA9D7"/>
          </a:solidFill>
        </p:spPr>
        <p:txBody>
          <a:bodyPr wrap="square">
            <a:noAutofit/>
          </a:bodyPr>
          <a:lstStyle/>
          <a:p>
            <a:pPr lvl="0" algn="ctr" defTabSz="266700">
              <a:buClrTx/>
              <a:buSzTx/>
              <a:buFontTx/>
            </a:pPr>
            <a:r>
              <a:rPr lang="zh-CN" altLang="en-US" sz="150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+mn-ea"/>
              </a:rPr>
              <a:t>到2027年，约40%的企业将因治理漏洞而被迫降级或停用已部署的自主</a:t>
            </a:r>
            <a:r>
              <a:rPr lang="en-US" altLang="zh-CN" sz="150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+mn-ea"/>
              </a:rPr>
              <a:t>AI</a:t>
            </a:r>
            <a:r>
              <a:rPr lang="zh-CN" altLang="en-US" sz="150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+mn-ea"/>
              </a:rPr>
              <a:t>代理。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8134978" y="4824095"/>
            <a:ext cx="2848617" cy="1316990"/>
            <a:chOff x="3261" y="1372"/>
            <a:chExt cx="936" cy="438"/>
          </a:xfrm>
        </p:grpSpPr>
        <p:grpSp>
          <p:nvGrpSpPr>
            <p:cNvPr id="17" name="组合 16"/>
            <p:cNvGrpSpPr/>
            <p:nvPr/>
          </p:nvGrpSpPr>
          <p:grpSpPr>
            <a:xfrm>
              <a:off x="3261" y="1374"/>
              <a:ext cx="455" cy="436"/>
              <a:chOff x="3363" y="1393"/>
              <a:chExt cx="455" cy="436"/>
            </a:xfrm>
          </p:grpSpPr>
          <p:sp>
            <p:nvSpPr>
              <p:cNvPr id="21" name="Oval 5"/>
              <p:cNvSpPr/>
              <p:nvPr>
                <p:custDataLst>
                  <p:tags r:id="rId5"/>
                </p:custDataLst>
              </p:nvPr>
            </p:nvSpPr>
            <p:spPr>
              <a:xfrm>
                <a:off x="3363" y="1393"/>
                <a:ext cx="455" cy="436"/>
              </a:xfrm>
              <a:prstGeom prst="ellipse">
                <a:avLst/>
              </a:prstGeom>
              <a:solidFill>
                <a:srgbClr val="30A8C4">
                  <a:alpha val="80000"/>
                </a:srgbClr>
              </a:solidFill>
              <a:ln w="25400">
                <a:noFill/>
              </a:ln>
            </p:spPr>
            <p:style>
              <a:lnRef idx="2">
                <a:srgbClr val="30A8C4">
                  <a:shade val="50000"/>
                </a:srgbClr>
              </a:lnRef>
              <a:fillRef idx="1">
                <a:srgbClr val="30A8C4"/>
              </a:fillRef>
              <a:effectRef idx="0">
                <a:srgbClr val="30A8C4"/>
              </a:effectRef>
              <a:fontRef idx="minor">
                <a:sysClr val="window" lastClr="FFFFFF"/>
              </a:fontRef>
            </p:style>
            <p:txBody>
              <a:bodyPr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1000" noProof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23" name="文本框 22"/>
              <p:cNvSpPr txBox="1"/>
              <p:nvPr/>
            </p:nvSpPr>
            <p:spPr>
              <a:xfrm>
                <a:off x="3440" y="1437"/>
                <a:ext cx="376" cy="3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800" b="1">
                    <a:solidFill>
                      <a:schemeClr val="bg1"/>
                    </a:solidFill>
                  </a:rPr>
                  <a:t>人机协同</a:t>
                </a:r>
              </a:p>
            </p:txBody>
          </p:sp>
        </p:grpSp>
        <p:grpSp>
          <p:nvGrpSpPr>
            <p:cNvPr id="24" name="组合 23"/>
            <p:cNvGrpSpPr/>
            <p:nvPr/>
          </p:nvGrpSpPr>
          <p:grpSpPr>
            <a:xfrm>
              <a:off x="3742" y="1372"/>
              <a:ext cx="455" cy="436"/>
              <a:chOff x="3392" y="1404"/>
              <a:chExt cx="455" cy="436"/>
            </a:xfrm>
          </p:grpSpPr>
          <p:sp>
            <p:nvSpPr>
              <p:cNvPr id="27" name="Oval 5"/>
              <p:cNvSpPr/>
              <p:nvPr>
                <p:custDataLst>
                  <p:tags r:id="rId4"/>
                </p:custDataLst>
              </p:nvPr>
            </p:nvSpPr>
            <p:spPr>
              <a:xfrm>
                <a:off x="3392" y="1404"/>
                <a:ext cx="455" cy="436"/>
              </a:xfrm>
              <a:prstGeom prst="ellipse">
                <a:avLst/>
              </a:prstGeom>
              <a:solidFill>
                <a:srgbClr val="30A8C4">
                  <a:alpha val="80000"/>
                </a:srgbClr>
              </a:solidFill>
              <a:ln w="25400">
                <a:noFill/>
              </a:ln>
            </p:spPr>
            <p:style>
              <a:lnRef idx="2">
                <a:srgbClr val="30A8C4">
                  <a:shade val="50000"/>
                </a:srgbClr>
              </a:lnRef>
              <a:fillRef idx="1">
                <a:srgbClr val="30A8C4"/>
              </a:fillRef>
              <a:effectRef idx="0">
                <a:srgbClr val="30A8C4"/>
              </a:effectRef>
              <a:fontRef idx="minor">
                <a:sysClr val="window" lastClr="FFFFFF"/>
              </a:fontRef>
            </p:style>
            <p:txBody>
              <a:bodyPr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1000" noProof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4" name="文本框 33"/>
              <p:cNvSpPr txBox="1"/>
              <p:nvPr/>
            </p:nvSpPr>
            <p:spPr>
              <a:xfrm>
                <a:off x="3467" y="1468"/>
                <a:ext cx="347" cy="3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800" b="1">
                    <a:solidFill>
                      <a:schemeClr val="bg1"/>
                    </a:solidFill>
                  </a:rPr>
                  <a:t>责任</a:t>
                </a:r>
              </a:p>
              <a:p>
                <a:r>
                  <a:rPr lang="zh-CN" altLang="en-US" sz="2800" b="1">
                    <a:solidFill>
                      <a:schemeClr val="bg1"/>
                    </a:solidFill>
                  </a:rPr>
                  <a:t>在人</a:t>
                </a:r>
              </a:p>
            </p:txBody>
          </p: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文本框 261"/>
          <p:cNvSpPr txBox="1"/>
          <p:nvPr>
            <p:custDataLst>
              <p:tags r:id="rId1"/>
            </p:custDataLst>
          </p:nvPr>
        </p:nvSpPr>
        <p:spPr>
          <a:xfrm>
            <a:off x="749300" y="383540"/>
            <a:ext cx="11442700" cy="6248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>
              <a:buClrTx/>
              <a:buSzTx/>
              <a:buFontTx/>
            </a:pPr>
            <a:r>
              <a:rPr lang="zh-CN" altLang="en-US" sz="2800" b="1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2.要融入科创经济，树立未来产业思维</a:t>
            </a:r>
          </a:p>
          <a:p>
            <a:pPr>
              <a:buClrTx/>
              <a:buSzTx/>
              <a:buFontTx/>
            </a:pPr>
            <a:endParaRPr lang="zh-CN" altLang="en-US" sz="2800" b="1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126740" y="1308735"/>
            <a:ext cx="6076950" cy="949325"/>
          </a:xfrm>
          <a:prstGeom prst="rect">
            <a:avLst/>
          </a:prstGeom>
          <a:noFill/>
          <a:ln w="19050" cap="flat" cmpd="sng">
            <a:solidFill>
              <a:srgbClr val="007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rtlCol="0" anchor="ctr" anchorCtr="0">
            <a:noAutofit/>
          </a:bodyPr>
          <a:lstStyle/>
          <a:p>
            <a:pPr lv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lang="zh-CN" altLang="en-US" sz="1400" b="1" dirty="0">
              <a:solidFill>
                <a:srgbClr val="0070C0"/>
              </a:solidFill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  <a:p>
            <a:pPr lv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lang="zh-CN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科技美是时尚美的应有之义。要树立未来产业思维，借崛起之势、塑革新之力。</a:t>
            </a:r>
          </a:p>
          <a:p>
            <a:pPr lv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lang="zh-CN" altLang="en-US" sz="2000" b="1" dirty="0">
              <a:solidFill>
                <a:srgbClr val="0070C0"/>
              </a:solidFill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9" name="Shape 3"/>
          <p:cNvSpPr/>
          <p:nvPr/>
        </p:nvSpPr>
        <p:spPr>
          <a:xfrm>
            <a:off x="528320" y="2411095"/>
            <a:ext cx="5346065" cy="4101465"/>
          </a:xfrm>
          <a:prstGeom prst="roundRect">
            <a:avLst>
              <a:gd name="adj" fmla="val 1667"/>
            </a:avLst>
          </a:prstGeom>
          <a:solidFill>
            <a:srgbClr val="F5F5F5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" name="Shape 3"/>
          <p:cNvSpPr/>
          <p:nvPr/>
        </p:nvSpPr>
        <p:spPr>
          <a:xfrm>
            <a:off x="6096000" y="2411095"/>
            <a:ext cx="5130165" cy="4101465"/>
          </a:xfrm>
          <a:prstGeom prst="roundRect">
            <a:avLst>
              <a:gd name="adj" fmla="val 1667"/>
            </a:avLst>
          </a:prstGeom>
          <a:solidFill>
            <a:srgbClr val="F5F5F5"/>
          </a:solidFill>
          <a:ln w="1270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4"/>
          <p:cNvSpPr/>
          <p:nvPr/>
        </p:nvSpPr>
        <p:spPr>
          <a:xfrm>
            <a:off x="1747520" y="2747010"/>
            <a:ext cx="2513330" cy="384175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zh-CN" altLang="en-US" sz="2800" b="1" dirty="0">
                <a:solidFill>
                  <a:srgbClr val="0D9488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新的价值逻辑</a:t>
            </a:r>
          </a:p>
        </p:txBody>
      </p:sp>
      <p:sp>
        <p:nvSpPr>
          <p:cNvPr id="50" name="Text 4"/>
          <p:cNvSpPr/>
          <p:nvPr/>
        </p:nvSpPr>
        <p:spPr>
          <a:xfrm>
            <a:off x="7379970" y="2624455"/>
            <a:ext cx="2682875" cy="34417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zh-CN" altLang="en-US" sz="2800" b="1" dirty="0">
                <a:solidFill>
                  <a:srgbClr val="0D9488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新的合作思维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9338310" y="1295400"/>
            <a:ext cx="2068830" cy="1016635"/>
            <a:chOff x="13205" y="1612"/>
            <a:chExt cx="5790" cy="1712"/>
          </a:xfrm>
        </p:grpSpPr>
        <p:sp>
          <p:nvSpPr>
            <p:cNvPr id="15" name="Shape 1"/>
            <p:cNvSpPr/>
            <p:nvPr/>
          </p:nvSpPr>
          <p:spPr>
            <a:xfrm>
              <a:off x="13205" y="1910"/>
              <a:ext cx="5790" cy="1414"/>
            </a:xfrm>
            <a:prstGeom prst="rect">
              <a:avLst/>
            </a:prstGeom>
            <a:solidFill>
              <a:srgbClr val="078A88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 2"/>
            <p:cNvSpPr/>
            <p:nvPr/>
          </p:nvSpPr>
          <p:spPr>
            <a:xfrm>
              <a:off x="13205" y="1612"/>
              <a:ext cx="5688" cy="1538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 anchor="ctr"/>
            <a:lstStyle/>
            <a:p>
              <a:pPr marL="0" indent="0">
                <a:buNone/>
              </a:pPr>
              <a:endParaRPr lang="zh-CN" altLang="en-US" sz="1200" b="1" dirty="0">
                <a:solidFill>
                  <a:srgbClr val="078A88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  <a:p>
              <a:pPr marL="0" indent="0">
                <a:buNone/>
              </a:pPr>
              <a:r>
                <a:rPr lang="zh-CN" altLang="en-US" sz="1400" b="1" dirty="0">
                  <a:solidFill>
                    <a:srgbClr val="078A88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深圳朴飞生物从植物废料中精确提取纤维素，再以复合工艺形成具有皮革质感的新型面料。</a:t>
              </a:r>
            </a:p>
            <a:p>
              <a:pPr marL="0" indent="0">
                <a:buNone/>
              </a:pPr>
              <a:endParaRPr lang="zh-CN" altLang="en-US" sz="1400" b="1" dirty="0">
                <a:solidFill>
                  <a:srgbClr val="078A88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6" name="圆角矩形 5"/>
          <p:cNvSpPr/>
          <p:nvPr/>
        </p:nvSpPr>
        <p:spPr>
          <a:xfrm>
            <a:off x="652780" y="3429000"/>
            <a:ext cx="5000625" cy="1186180"/>
          </a:xfrm>
          <a:prstGeom prst="round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>
              <a:solidFill>
                <a:srgbClr val="333333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2"/>
            </p:custDataLst>
          </p:nvPr>
        </p:nvSpPr>
        <p:spPr>
          <a:xfrm>
            <a:off x="737870" y="3627120"/>
            <a:ext cx="4772660" cy="793115"/>
          </a:xfrm>
          <a:prstGeom prst="rect">
            <a:avLst/>
          </a:prstGeom>
          <a:noFill/>
        </p:spPr>
        <p:txBody>
          <a:bodyPr wrap="square" rtlCol="0" anchor="ctr" anchorCtr="0"/>
          <a:lstStyle/>
          <a:p>
            <a:pPr indent="0" algn="l" font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600" b="1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未来产业语境下，商业逻辑从静态的</a:t>
            </a:r>
            <a:r>
              <a:rPr lang="zh-CN" altLang="en-US" sz="16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产品利润范式</a:t>
            </a:r>
            <a:r>
              <a:rPr lang="zh-CN" altLang="en-US" sz="1600" b="1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转向演进的</a:t>
            </a:r>
            <a:r>
              <a:rPr lang="zh-CN" altLang="en-US" sz="16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价值网络范式</a:t>
            </a:r>
            <a:r>
              <a:rPr lang="zh-CN" altLang="en-US" sz="1600" b="1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zh-CN" altLang="en-US" sz="16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技术稀缺性、赛道战略性</a:t>
            </a:r>
            <a:r>
              <a:rPr lang="zh-CN" altLang="en-US" sz="1600" b="1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与</a:t>
            </a:r>
            <a:r>
              <a:rPr lang="zh-CN" altLang="en-US" sz="16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未来成长性</a:t>
            </a:r>
            <a:r>
              <a:rPr lang="zh-CN" altLang="en-US" sz="1600" b="1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成为关键所在。</a:t>
            </a:r>
            <a:endParaRPr lang="zh-CN" altLang="en-US" sz="1600" b="1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72" name="圆角矩形 71"/>
          <p:cNvSpPr/>
          <p:nvPr/>
        </p:nvSpPr>
        <p:spPr>
          <a:xfrm>
            <a:off x="6317615" y="3448050"/>
            <a:ext cx="4716145" cy="1062355"/>
          </a:xfrm>
          <a:prstGeom prst="roundRect">
            <a:avLst/>
          </a:prstGeom>
          <a:noFill/>
          <a:ln w="6350">
            <a:prstDash val="dashDot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89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>
            <p:custDataLst>
              <p:tags r:id="rId3"/>
            </p:custDataLst>
          </p:nvPr>
        </p:nvSpPr>
        <p:spPr>
          <a:xfrm>
            <a:off x="6470015" y="3627120"/>
            <a:ext cx="4673600" cy="677545"/>
          </a:xfrm>
          <a:prstGeom prst="rect">
            <a:avLst/>
          </a:prstGeom>
          <a:noFill/>
        </p:spPr>
        <p:txBody>
          <a:bodyPr wrap="square" rtlCol="0" anchor="ctr" anchorCtr="0"/>
          <a:lstStyle/>
          <a:p>
            <a:pPr indent="0" algn="l" font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2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硬科技是</a:t>
            </a:r>
            <a:r>
              <a:rPr lang="zh-CN" altLang="en-US" sz="22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未来产业</a:t>
            </a:r>
            <a:r>
              <a:rPr lang="zh-CN" altLang="en-US" sz="22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的入场券，根创新构建发展护城河。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652780" y="1234440"/>
            <a:ext cx="2068830" cy="1016635"/>
            <a:chOff x="13205" y="1612"/>
            <a:chExt cx="5790" cy="1712"/>
          </a:xfrm>
        </p:grpSpPr>
        <p:sp>
          <p:nvSpPr>
            <p:cNvPr id="12" name="Shape 1"/>
            <p:cNvSpPr/>
            <p:nvPr/>
          </p:nvSpPr>
          <p:spPr>
            <a:xfrm>
              <a:off x="13205" y="1910"/>
              <a:ext cx="5790" cy="1414"/>
            </a:xfrm>
            <a:prstGeom prst="rect">
              <a:avLst/>
            </a:prstGeom>
            <a:solidFill>
              <a:srgbClr val="078A88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 2"/>
            <p:cNvSpPr/>
            <p:nvPr/>
          </p:nvSpPr>
          <p:spPr>
            <a:xfrm>
              <a:off x="13205" y="1612"/>
              <a:ext cx="5688" cy="1538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 anchor="ctr"/>
            <a:lstStyle/>
            <a:p>
              <a:pPr marL="0" indent="0">
                <a:buNone/>
              </a:pPr>
              <a:endParaRPr lang="zh-CN" altLang="en-US" sz="1400" b="1" dirty="0">
                <a:solidFill>
                  <a:srgbClr val="078A88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  <a:p>
              <a:pPr marL="0" indent="0">
                <a:buNone/>
              </a:pPr>
              <a:r>
                <a:rPr lang="zh-CN" altLang="en-US" sz="1400" b="1" dirty="0">
                  <a:solidFill>
                    <a:srgbClr val="078A88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杰克科技与浙江人形机器人创新中心签署协议，在服装工厂部署2000台定制人形机器人。</a:t>
              </a:r>
            </a:p>
            <a:p>
              <a:pPr marL="0" indent="0">
                <a:buNone/>
              </a:pPr>
              <a:endParaRPr lang="zh-CN" altLang="en-US" sz="1400" b="1" dirty="0">
                <a:solidFill>
                  <a:srgbClr val="078A88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765175" y="4881880"/>
            <a:ext cx="1956688" cy="1430655"/>
            <a:chOff x="2446" y="1884"/>
            <a:chExt cx="1285" cy="802"/>
          </a:xfrm>
        </p:grpSpPr>
        <p:sp>
          <p:nvSpPr>
            <p:cNvPr id="30" name="Freeform: Shape 12"/>
            <p:cNvSpPr/>
            <p:nvPr>
              <p:custDataLst>
                <p:tags r:id="rId22"/>
              </p:custDataLst>
            </p:nvPr>
          </p:nvSpPr>
          <p:spPr bwMode="auto">
            <a:xfrm>
              <a:off x="2496" y="1884"/>
              <a:ext cx="1181" cy="802"/>
            </a:xfrm>
            <a:custGeom>
              <a:avLst/>
              <a:gdLst>
                <a:gd name="T0" fmla="*/ 535 w 595"/>
                <a:gd name="T1" fmla="*/ 60 h 919"/>
                <a:gd name="T2" fmla="*/ 359 w 595"/>
                <a:gd name="T3" fmla="*/ 60 h 919"/>
                <a:gd name="T4" fmla="*/ 297 w 595"/>
                <a:gd name="T5" fmla="*/ 0 h 919"/>
                <a:gd name="T6" fmla="*/ 236 w 595"/>
                <a:gd name="T7" fmla="*/ 60 h 919"/>
                <a:gd name="T8" fmla="*/ 59 w 595"/>
                <a:gd name="T9" fmla="*/ 60 h 919"/>
                <a:gd name="T10" fmla="*/ 0 w 595"/>
                <a:gd name="T11" fmla="*/ 120 h 919"/>
                <a:gd name="T12" fmla="*/ 0 w 595"/>
                <a:gd name="T13" fmla="*/ 859 h 919"/>
                <a:gd name="T14" fmla="*/ 59 w 595"/>
                <a:gd name="T15" fmla="*/ 919 h 919"/>
                <a:gd name="T16" fmla="*/ 535 w 595"/>
                <a:gd name="T17" fmla="*/ 919 h 919"/>
                <a:gd name="T18" fmla="*/ 595 w 595"/>
                <a:gd name="T19" fmla="*/ 859 h 919"/>
                <a:gd name="T20" fmla="*/ 595 w 595"/>
                <a:gd name="T21" fmla="*/ 120 h 919"/>
                <a:gd name="T22" fmla="*/ 535 w 595"/>
                <a:gd name="T23" fmla="*/ 60 h 919"/>
                <a:gd name="T24" fmla="*/ 589 w 595"/>
                <a:gd name="T25" fmla="*/ 859 h 919"/>
                <a:gd name="T26" fmla="*/ 535 w 595"/>
                <a:gd name="T27" fmla="*/ 913 h 919"/>
                <a:gd name="T28" fmla="*/ 59 w 595"/>
                <a:gd name="T29" fmla="*/ 913 h 919"/>
                <a:gd name="T30" fmla="*/ 6 w 595"/>
                <a:gd name="T31" fmla="*/ 859 h 919"/>
                <a:gd name="T32" fmla="*/ 6 w 595"/>
                <a:gd name="T33" fmla="*/ 467 h 919"/>
                <a:gd name="T34" fmla="*/ 589 w 595"/>
                <a:gd name="T35" fmla="*/ 467 h 919"/>
                <a:gd name="T36" fmla="*/ 589 w 595"/>
                <a:gd name="T37" fmla="*/ 859 h 9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95" h="919">
                  <a:moveTo>
                    <a:pt x="535" y="60"/>
                  </a:moveTo>
                  <a:cubicBezTo>
                    <a:pt x="359" y="60"/>
                    <a:pt x="359" y="60"/>
                    <a:pt x="359" y="60"/>
                  </a:cubicBezTo>
                  <a:cubicBezTo>
                    <a:pt x="330" y="51"/>
                    <a:pt x="307" y="29"/>
                    <a:pt x="297" y="0"/>
                  </a:cubicBezTo>
                  <a:cubicBezTo>
                    <a:pt x="288" y="29"/>
                    <a:pt x="265" y="51"/>
                    <a:pt x="236" y="60"/>
                  </a:cubicBezTo>
                  <a:cubicBezTo>
                    <a:pt x="59" y="60"/>
                    <a:pt x="59" y="60"/>
                    <a:pt x="59" y="60"/>
                  </a:cubicBezTo>
                  <a:cubicBezTo>
                    <a:pt x="27" y="60"/>
                    <a:pt x="0" y="87"/>
                    <a:pt x="0" y="120"/>
                  </a:cubicBezTo>
                  <a:cubicBezTo>
                    <a:pt x="0" y="859"/>
                    <a:pt x="0" y="859"/>
                    <a:pt x="0" y="859"/>
                  </a:cubicBezTo>
                  <a:cubicBezTo>
                    <a:pt x="0" y="892"/>
                    <a:pt x="27" y="919"/>
                    <a:pt x="59" y="919"/>
                  </a:cubicBezTo>
                  <a:cubicBezTo>
                    <a:pt x="535" y="919"/>
                    <a:pt x="535" y="919"/>
                    <a:pt x="535" y="919"/>
                  </a:cubicBezTo>
                  <a:cubicBezTo>
                    <a:pt x="568" y="919"/>
                    <a:pt x="595" y="892"/>
                    <a:pt x="595" y="859"/>
                  </a:cubicBezTo>
                  <a:cubicBezTo>
                    <a:pt x="595" y="120"/>
                    <a:pt x="595" y="120"/>
                    <a:pt x="595" y="120"/>
                  </a:cubicBezTo>
                  <a:cubicBezTo>
                    <a:pt x="595" y="87"/>
                    <a:pt x="568" y="60"/>
                    <a:pt x="535" y="60"/>
                  </a:cubicBezTo>
                  <a:close/>
                  <a:moveTo>
                    <a:pt x="589" y="859"/>
                  </a:moveTo>
                  <a:cubicBezTo>
                    <a:pt x="589" y="889"/>
                    <a:pt x="565" y="913"/>
                    <a:pt x="535" y="913"/>
                  </a:cubicBezTo>
                  <a:cubicBezTo>
                    <a:pt x="59" y="913"/>
                    <a:pt x="59" y="913"/>
                    <a:pt x="59" y="913"/>
                  </a:cubicBezTo>
                  <a:cubicBezTo>
                    <a:pt x="30" y="913"/>
                    <a:pt x="6" y="889"/>
                    <a:pt x="6" y="859"/>
                  </a:cubicBezTo>
                  <a:cubicBezTo>
                    <a:pt x="6" y="467"/>
                    <a:pt x="6" y="467"/>
                    <a:pt x="6" y="467"/>
                  </a:cubicBezTo>
                  <a:cubicBezTo>
                    <a:pt x="589" y="467"/>
                    <a:pt x="589" y="467"/>
                    <a:pt x="589" y="467"/>
                  </a:cubicBezTo>
                  <a:lnTo>
                    <a:pt x="589" y="859"/>
                  </a:lnTo>
                  <a:close/>
                </a:path>
              </a:pathLst>
            </a:custGeom>
            <a:solidFill>
              <a:srgbClr val="3C8C93"/>
            </a:solidFill>
            <a:ln>
              <a:noFill/>
            </a:ln>
            <a:effectLst/>
          </p:spPr>
          <p:txBody>
            <a:bodyPr vert="horz" wrap="square" lIns="144000" tIns="1908000" rIns="144000" bIns="60960" anchor="t" anchorCtr="1" compatLnSpc="1">
              <a:normAutofit/>
            </a:bodyPr>
            <a:lstStyle/>
            <a:p>
              <a:pPr algn="ctr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</a:pPr>
              <a:endParaRPr lang="zh-CN" altLang="en-US" sz="1100" dirty="0">
                <a:solidFill>
                  <a:prstClr val="black"/>
                </a:solidFill>
                <a:latin typeface="Arial" panose="020B0604020202020204" pitchFamily="34" charset="0"/>
                <a:ea typeface="Microsoft YaHei UI" panose="020B0503020204020204" pitchFamily="34" charset="-122"/>
                <a:cs typeface="宋体" panose="02010600030101010101" pitchFamily="2" charset="-122"/>
                <a:sym typeface="Arial" panose="020B0604020202020204" pitchFamily="34" charset="0"/>
              </a:endParaRPr>
            </a:p>
          </p:txBody>
        </p:sp>
        <p:sp>
          <p:nvSpPr>
            <p:cNvPr id="31" name="TextBox 78"/>
            <p:cNvSpPr txBox="1"/>
            <p:nvPr>
              <p:custDataLst>
                <p:tags r:id="rId23"/>
              </p:custDataLst>
            </p:nvPr>
          </p:nvSpPr>
          <p:spPr>
            <a:xfrm>
              <a:off x="2446" y="1929"/>
              <a:ext cx="1285" cy="3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3200" b="1" dirty="0">
                  <a:solidFill>
                    <a:prstClr val="white"/>
                  </a:solidFill>
                  <a:latin typeface="Arial" panose="020B0604020202020204" pitchFamily="34" charset="0"/>
                  <a:ea typeface="Microsoft YaHei UI" panose="020B0503020204020204" pitchFamily="34" charset="-122"/>
                  <a:sym typeface="Arial" panose="020B0604020202020204" pitchFamily="34" charset="0"/>
                </a:rPr>
                <a:t>2</a:t>
              </a:r>
              <a:r>
                <a:rPr lang="zh-CN" altLang="en-US" sz="3200" b="1" dirty="0">
                  <a:solidFill>
                    <a:prstClr val="white"/>
                  </a:solidFill>
                  <a:latin typeface="Arial" panose="020B0604020202020204" pitchFamily="34" charset="0"/>
                  <a:ea typeface="Microsoft YaHei UI" panose="020B0503020204020204" pitchFamily="34" charset="-122"/>
                  <a:sym typeface="Arial" panose="020B0604020202020204" pitchFamily="34" charset="0"/>
                </a:rPr>
                <a:t>万</a:t>
              </a:r>
              <a:r>
                <a:rPr lang="zh-CN" altLang="en-US" sz="1600" b="1" dirty="0">
                  <a:solidFill>
                    <a:prstClr val="white"/>
                  </a:solidFill>
                  <a:latin typeface="Arial" panose="020B0604020202020204" pitchFamily="34" charset="0"/>
                  <a:ea typeface="Microsoft YaHei UI" panose="020B0503020204020204" pitchFamily="34" charset="-122"/>
                  <a:sym typeface="Arial" panose="020B0604020202020204" pitchFamily="34" charset="0"/>
                </a:rPr>
                <a:t>亿美元</a:t>
              </a:r>
              <a:endParaRPr lang="zh-CN" altLang="en-US" sz="1600" b="1" dirty="0">
                <a:solidFill>
                  <a:prstClr val="white"/>
                </a:solidFill>
                <a:latin typeface="Arial" panose="020B0604020202020204" pitchFamily="34" charset="0"/>
                <a:ea typeface="Microsoft YaHei UI" panose="020B0503020204020204" pitchFamily="34" charset="-122"/>
                <a:cs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20" name="文本框 19"/>
            <p:cNvSpPr txBox="1"/>
            <p:nvPr>
              <p:custDataLst>
                <p:tags r:id="rId24"/>
              </p:custDataLst>
            </p:nvPr>
          </p:nvSpPr>
          <p:spPr>
            <a:xfrm>
              <a:off x="2627" y="2299"/>
              <a:ext cx="922" cy="375"/>
            </a:xfrm>
            <a:prstGeom prst="rect">
              <a:avLst/>
            </a:prstGeom>
            <a:noFill/>
          </p:spPr>
          <p:txBody>
            <a:bodyPr wrap="square" rtlCol="0" anchor="ctr" anchorCtr="0"/>
            <a:lstStyle/>
            <a:p>
              <a:pPr indent="0" algn="ctr" font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altLang="zh-CN" sz="1600" b="1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SpaceX</a:t>
              </a:r>
              <a:r>
                <a:rPr lang="zh-CN" altLang="en-US" sz="1600" b="1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上市初期总市值</a:t>
              </a:r>
            </a:p>
          </p:txBody>
        </p:sp>
      </p:grpSp>
      <p:grpSp>
        <p:nvGrpSpPr>
          <p:cNvPr id="126" name="组合 125"/>
          <p:cNvGrpSpPr/>
          <p:nvPr/>
        </p:nvGrpSpPr>
        <p:grpSpPr>
          <a:xfrm>
            <a:off x="2800350" y="4730115"/>
            <a:ext cx="2940050" cy="895350"/>
            <a:chOff x="12788" y="5076"/>
            <a:chExt cx="5634" cy="640"/>
          </a:xfrm>
        </p:grpSpPr>
        <p:grpSp>
          <p:nvGrpSpPr>
            <p:cNvPr id="25" name="组合 24"/>
            <p:cNvGrpSpPr/>
            <p:nvPr/>
          </p:nvGrpSpPr>
          <p:grpSpPr>
            <a:xfrm>
              <a:off x="12804" y="5076"/>
              <a:ext cx="3891" cy="640"/>
              <a:chOff x="12561" y="5189"/>
              <a:chExt cx="5366" cy="4447"/>
            </a:xfrm>
          </p:grpSpPr>
          <p:pic>
            <p:nvPicPr>
              <p:cNvPr id="207" name="图片 206" descr="网官方公告"/>
              <p:cNvPicPr>
                <a:picLocks noChangeAspect="1"/>
              </p:cNvPicPr>
              <p:nvPr>
                <p:custDataLst>
                  <p:tags r:id="rId20"/>
                </p:custDataLst>
              </p:nvPr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26"/>
                  </a:ext>
                </a:extLst>
              </a:blip>
              <a:stretch>
                <a:fillRect/>
              </a:stretch>
            </p:blipFill>
            <p:spPr>
              <a:xfrm rot="10800000" flipV="1">
                <a:off x="12561" y="5189"/>
                <a:ext cx="3499" cy="2884"/>
              </a:xfrm>
              <a:prstGeom prst="rect">
                <a:avLst/>
              </a:prstGeom>
              <a:effectLst>
                <a:outerShdw blurRad="190500" dir="5400000" sx="99000" sy="99000" algn="ctr" rotWithShape="0">
                  <a:srgbClr val="000000">
                    <a:alpha val="23000"/>
                  </a:srgbClr>
                </a:outerShdw>
              </a:effectLst>
            </p:spPr>
          </p:pic>
          <p:pic>
            <p:nvPicPr>
              <p:cNvPr id="208" name="图片 207" descr="网官方公告"/>
              <p:cNvPicPr>
                <a:picLocks noChangeAspect="1"/>
              </p:cNvPicPr>
              <p:nvPr>
                <p:custDataLst>
                  <p:tags r:id="rId21"/>
                </p:custDataLst>
              </p:nvPr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27"/>
                  </a:ext>
                </a:extLst>
              </a:blip>
              <a:stretch>
                <a:fillRect/>
              </a:stretch>
            </p:blipFill>
            <p:spPr>
              <a:xfrm flipV="1">
                <a:off x="14428" y="6752"/>
                <a:ext cx="3499" cy="2884"/>
              </a:xfrm>
              <a:prstGeom prst="rect">
                <a:avLst/>
              </a:prstGeom>
              <a:effectLst>
                <a:outerShdw blurRad="190500" dir="5400000" sx="99000" sy="99000" algn="ctr" rotWithShape="0">
                  <a:srgbClr val="000000">
                    <a:alpha val="23000"/>
                  </a:srgbClr>
                </a:outerShdw>
              </a:effectLst>
            </p:spPr>
          </p:pic>
        </p:grpSp>
        <p:sp>
          <p:nvSpPr>
            <p:cNvPr id="209" name="文本框 208"/>
            <p:cNvSpPr txBox="1"/>
            <p:nvPr/>
          </p:nvSpPr>
          <p:spPr>
            <a:xfrm>
              <a:off x="12788" y="5176"/>
              <a:ext cx="2588" cy="167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zh-CN" altLang="en-US" sz="14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技术路径</a:t>
              </a:r>
            </a:p>
          </p:txBody>
        </p:sp>
        <p:sp>
          <p:nvSpPr>
            <p:cNvPr id="210" name="文本框 209"/>
            <p:cNvSpPr txBox="1"/>
            <p:nvPr/>
          </p:nvSpPr>
          <p:spPr>
            <a:xfrm>
              <a:off x="14020" y="5445"/>
              <a:ext cx="2905" cy="204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>
              <a:defPPr>
                <a:defRPr lang="zh-CN"/>
              </a:defPPr>
              <a:lvl1pPr algn="ctr">
                <a:defRPr sz="850" b="1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</a:defRPr>
              </a:lvl1pPr>
            </a:lstStyle>
            <a:p>
              <a:r>
                <a:rPr lang="zh-CN" altLang="en-US" sz="1400" dirty="0">
                  <a:latin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商业模式</a:t>
              </a:r>
            </a:p>
          </p:txBody>
        </p:sp>
        <p:pic>
          <p:nvPicPr>
            <p:cNvPr id="128" name="图片 127" descr="网官方公告"/>
            <p:cNvPicPr>
              <a:picLocks noChangeAspect="1"/>
            </p:cNvPicPr>
            <p:nvPr>
              <p:custDataLst>
                <p:tags r:id="rId19"/>
              </p:custDataLst>
            </p:nvPr>
          </p:nvPicPr>
          <p:blipFill>
            <a:blip>
              <a:extLst>
                <a:ext uri="{96DAC541-7B7A-43D3-8B79-37D633B846F1}">
                  <asvg:svgBlip xmlns:asvg="http://schemas.microsoft.com/office/drawing/2016/SVG/main" r:embed="rId26"/>
                </a:ext>
              </a:extLst>
            </a:blip>
            <a:stretch>
              <a:fillRect/>
            </a:stretch>
          </p:blipFill>
          <p:spPr>
            <a:xfrm rot="10800000" flipV="1">
              <a:off x="15834" y="5121"/>
              <a:ext cx="2537" cy="415"/>
            </a:xfrm>
            <a:prstGeom prst="rect">
              <a:avLst/>
            </a:prstGeom>
            <a:effectLst>
              <a:outerShdw blurRad="190500" dir="5400000" sx="99000" sy="99000" algn="ctr" rotWithShape="0">
                <a:srgbClr val="000000">
                  <a:alpha val="23000"/>
                </a:srgbClr>
              </a:outerShdw>
            </a:effectLst>
          </p:spPr>
        </p:pic>
        <p:sp>
          <p:nvSpPr>
            <p:cNvPr id="129" name="文本框 128"/>
            <p:cNvSpPr txBox="1"/>
            <p:nvPr/>
          </p:nvSpPr>
          <p:spPr>
            <a:xfrm>
              <a:off x="15834" y="5223"/>
              <a:ext cx="2588" cy="167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zh-CN" altLang="en-US" sz="14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市场趋势</a:t>
              </a:r>
            </a:p>
          </p:txBody>
        </p:sp>
      </p:grpSp>
      <p:sp>
        <p:nvSpPr>
          <p:cNvPr id="19" name="圆角矩形 18"/>
          <p:cNvSpPr/>
          <p:nvPr/>
        </p:nvSpPr>
        <p:spPr>
          <a:xfrm>
            <a:off x="2724150" y="5672455"/>
            <a:ext cx="3006725" cy="701675"/>
          </a:xfrm>
          <a:prstGeom prst="roundRect">
            <a:avLst/>
          </a:prstGeom>
          <a:noFill/>
          <a:ln w="6350">
            <a:prstDash val="dashDot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89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6" name="文本框 25"/>
          <p:cNvSpPr txBox="1"/>
          <p:nvPr>
            <p:custDataLst>
              <p:tags r:id="rId4"/>
            </p:custDataLst>
          </p:nvPr>
        </p:nvSpPr>
        <p:spPr>
          <a:xfrm>
            <a:off x="2808605" y="5739765"/>
            <a:ext cx="2852420" cy="793115"/>
          </a:xfrm>
          <a:prstGeom prst="rect">
            <a:avLst/>
          </a:prstGeom>
          <a:noFill/>
        </p:spPr>
        <p:txBody>
          <a:bodyPr wrap="square" rtlCol="0" anchor="ctr" anchorCtr="0"/>
          <a:lstStyle/>
          <a:p>
            <a:pPr indent="0" algn="l" font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4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在动态演化的未来产业中找准生态位，改变</a:t>
            </a:r>
            <a:r>
              <a:rPr lang="zh-CN" altLang="en-US" sz="14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价值预期</a:t>
            </a:r>
            <a:r>
              <a:rPr lang="zh-CN" altLang="en-US" sz="14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，打开</a:t>
            </a:r>
            <a:r>
              <a:rPr lang="zh-CN" altLang="en-US" sz="14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成长空间</a:t>
            </a:r>
            <a:r>
              <a:rPr lang="zh-CN" altLang="en-US" sz="1400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</a:p>
          <a:p>
            <a:pPr indent="0" algn="l" font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CN" altLang="en-US" sz="1400" b="1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6317615" y="4789805"/>
            <a:ext cx="2559685" cy="1436734"/>
            <a:chOff x="4582" y="1955"/>
            <a:chExt cx="1686" cy="709"/>
          </a:xfrm>
        </p:grpSpPr>
        <p:pic>
          <p:nvPicPr>
            <p:cNvPr id="179" name="图片 178" descr="32303236373537393b32303238313033323bcec4bcfe"/>
            <p:cNvPicPr>
              <a:picLocks noChangeAspect="1"/>
            </p:cNvPicPr>
            <p:nvPr>
              <p:custDataLst>
                <p:tags r:id="rId17"/>
              </p:custDataLst>
            </p:nvPr>
          </p:nvPicPr>
          <p:blipFill>
            <a:blip>
              <a:extLst>
                <a:ext uri="{96DAC541-7B7A-43D3-8B79-37D633B846F1}">
                  <asvg:svgBlip xmlns:asvg="http://schemas.microsoft.com/office/drawing/2016/SVG/main" r:embed="rId28"/>
                </a:ext>
              </a:extLst>
            </a:blip>
            <a:stretch>
              <a:fillRect/>
            </a:stretch>
          </p:blipFill>
          <p:spPr>
            <a:xfrm>
              <a:off x="4582" y="1955"/>
              <a:ext cx="931" cy="700"/>
            </a:xfrm>
            <a:prstGeom prst="rect">
              <a:avLst/>
            </a:prstGeom>
          </p:spPr>
        </p:pic>
        <p:sp>
          <p:nvSpPr>
            <p:cNvPr id="33" name="文本框 32"/>
            <p:cNvSpPr txBox="1"/>
            <p:nvPr/>
          </p:nvSpPr>
          <p:spPr>
            <a:xfrm>
              <a:off x="4657" y="2061"/>
              <a:ext cx="856" cy="603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indent="0">
                <a:buNone/>
              </a:pPr>
              <a:r>
                <a:rPr lang="zh-CN" altLang="en-US" sz="1000" b="1"/>
                <a:t>开云可持续创新先锋奖（</a:t>
              </a:r>
              <a:r>
                <a:rPr lang="en-US" altLang="zh-CN" sz="1000" b="1"/>
                <a:t>Kering Generation Award）</a:t>
              </a:r>
              <a:r>
                <a:rPr lang="zh-CN" altLang="en-US" sz="1000" b="1"/>
                <a:t>发掘和推动“蘑菇皮革”等新兴领域和未来赛道成长</a:t>
              </a:r>
              <a:r>
                <a:rPr lang="zh-CN" altLang="en-US" sz="350" b="1"/>
                <a:t>。</a:t>
              </a:r>
            </a:p>
            <a:p>
              <a:pPr indent="0">
                <a:buNone/>
              </a:pPr>
              <a:endParaRPr lang="zh-CN" altLang="en-US" sz="350" b="1"/>
            </a:p>
          </p:txBody>
        </p:sp>
        <p:pic>
          <p:nvPicPr>
            <p:cNvPr id="32" name="图片 31" descr="32303236373537393b32303238313033323bcec4bcfe"/>
            <p:cNvPicPr>
              <a:picLocks noChangeAspect="1"/>
            </p:cNvPicPr>
            <p:nvPr>
              <p:custDataLst>
                <p:tags r:id="rId18"/>
              </p:custDataLst>
            </p:nvPr>
          </p:nvPicPr>
          <p:blipFill>
            <a:blip>
              <a:extLst>
                <a:ext uri="{96DAC541-7B7A-43D3-8B79-37D633B846F1}">
                  <asvg:svgBlip xmlns:asvg="http://schemas.microsoft.com/office/drawing/2016/SVG/main" r:embed="rId28"/>
                </a:ext>
              </a:extLst>
            </a:blip>
            <a:stretch>
              <a:fillRect/>
            </a:stretch>
          </p:blipFill>
          <p:spPr>
            <a:xfrm>
              <a:off x="5351" y="1963"/>
              <a:ext cx="917" cy="692"/>
            </a:xfrm>
            <a:prstGeom prst="rect">
              <a:avLst/>
            </a:prstGeom>
          </p:spPr>
        </p:pic>
        <p:sp>
          <p:nvSpPr>
            <p:cNvPr id="47" name="文本框 46"/>
            <p:cNvSpPr txBox="1"/>
            <p:nvPr/>
          </p:nvSpPr>
          <p:spPr>
            <a:xfrm>
              <a:off x="5513" y="2120"/>
              <a:ext cx="696" cy="544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indent="0">
                <a:buNone/>
              </a:pPr>
              <a:r>
                <a:rPr lang="zh-CN" altLang="en-US" sz="1200" b="1"/>
                <a:t>安踏集团牵头成立体育用品产业创新联合体。</a:t>
              </a:r>
            </a:p>
          </p:txBody>
        </p:sp>
      </p:grpSp>
      <p:grpSp>
        <p:nvGrpSpPr>
          <p:cNvPr id="59" name="组合 58"/>
          <p:cNvGrpSpPr/>
          <p:nvPr>
            <p:custDataLst>
              <p:tags r:id="rId5"/>
            </p:custDataLst>
          </p:nvPr>
        </p:nvGrpSpPr>
        <p:grpSpPr>
          <a:xfrm>
            <a:off x="8876665" y="4929505"/>
            <a:ext cx="2157095" cy="904240"/>
            <a:chOff x="10774" y="7266"/>
            <a:chExt cx="7073" cy="2754"/>
          </a:xfrm>
        </p:grpSpPr>
        <p:sp>
          <p:nvSpPr>
            <p:cNvPr id="60" name="椭圆 59"/>
            <p:cNvSpPr/>
            <p:nvPr>
              <p:custDataLst>
                <p:tags r:id="rId7"/>
              </p:custDataLst>
            </p:nvPr>
          </p:nvSpPr>
          <p:spPr>
            <a:xfrm>
              <a:off x="13087" y="7267"/>
              <a:ext cx="2549" cy="2361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5875">
              <a:gradFill flip="none" rotWithShape="1">
                <a:gsLst>
                  <a:gs pos="0">
                    <a:schemeClr val="accent1">
                      <a:alpha val="100000"/>
                    </a:schemeClr>
                  </a:gs>
                  <a:gs pos="100000">
                    <a:schemeClr val="accent1">
                      <a:alpha val="20000"/>
                    </a:schemeClr>
                  </a:gs>
                  <a:gs pos="65000">
                    <a:schemeClr val="accent1">
                      <a:alpha val="100000"/>
                    </a:schemeClr>
                  </a:gs>
                  <a:gs pos="32000">
                    <a:schemeClr val="accent1">
                      <a:alpha val="20000"/>
                    </a:schemeClr>
                  </a:gs>
                </a:gsLst>
                <a:lin ang="81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ct val="130000"/>
                </a:lnSpc>
              </a:pPr>
              <a:r>
                <a:rPr lang="en-US" altLang="zh-CN" sz="1400" dirty="0">
                  <a:solidFill>
                    <a:srgbClr val="262626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 </a:t>
              </a:r>
            </a:p>
          </p:txBody>
        </p:sp>
        <p:sp>
          <p:nvSpPr>
            <p:cNvPr id="61" name="椭圆 60"/>
            <p:cNvSpPr/>
            <p:nvPr>
              <p:custDataLst>
                <p:tags r:id="rId8"/>
              </p:custDataLst>
            </p:nvPr>
          </p:nvSpPr>
          <p:spPr>
            <a:xfrm>
              <a:off x="15065" y="7531"/>
              <a:ext cx="2549" cy="2273"/>
            </a:xfrm>
            <a:prstGeom prst="ellipse">
              <a:avLst/>
            </a:prstGeom>
            <a:gradFill flip="none" rotWithShape="1">
              <a:gsLst>
                <a:gs pos="19580">
                  <a:schemeClr val="accent1">
                    <a:lumMod val="40000"/>
                    <a:lumOff val="60000"/>
                    <a:alpha val="100000"/>
                  </a:schemeClr>
                </a:gs>
                <a:gs pos="94000">
                  <a:schemeClr val="accent1">
                    <a:lumMod val="75000"/>
                    <a:alpha val="100000"/>
                  </a:schemeClr>
                </a:gs>
                <a:gs pos="73000">
                  <a:schemeClr val="accent1">
                    <a:alpha val="10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5875">
              <a:gradFill flip="none" rotWithShape="1">
                <a:gsLst>
                  <a:gs pos="0">
                    <a:schemeClr val="accent1">
                      <a:alpha val="100000"/>
                    </a:schemeClr>
                  </a:gs>
                  <a:gs pos="100000">
                    <a:schemeClr val="accent1">
                      <a:alpha val="20000"/>
                    </a:schemeClr>
                  </a:gs>
                  <a:gs pos="65000">
                    <a:schemeClr val="accent1">
                      <a:alpha val="100000"/>
                    </a:schemeClr>
                  </a:gs>
                  <a:gs pos="32000">
                    <a:schemeClr val="accent1">
                      <a:alpha val="20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203200" dist="101600" dir="2700000" algn="tl" rotWithShape="0">
                <a:schemeClr val="accent1">
                  <a:alpha val="25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ct val="130000"/>
                </a:lnSpc>
              </a:pPr>
              <a:r>
                <a:rPr lang="en-US" altLang="zh-CN" sz="1400" dirty="0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</a:t>
              </a:r>
            </a:p>
          </p:txBody>
        </p:sp>
        <p:sp>
          <p:nvSpPr>
            <p:cNvPr id="62" name="弧形 61"/>
            <p:cNvSpPr/>
            <p:nvPr>
              <p:custDataLst>
                <p:tags r:id="rId9"/>
              </p:custDataLst>
            </p:nvPr>
          </p:nvSpPr>
          <p:spPr>
            <a:xfrm>
              <a:off x="10774" y="7266"/>
              <a:ext cx="3031" cy="2703"/>
            </a:xfrm>
            <a:prstGeom prst="arc">
              <a:avLst>
                <a:gd name="adj1" fmla="val 2576083"/>
                <a:gd name="adj2" fmla="val 12584694"/>
              </a:avLst>
            </a:prstGeom>
            <a:ln w="28575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63" name="椭圆 62"/>
            <p:cNvSpPr/>
            <p:nvPr>
              <p:custDataLst>
                <p:tags r:id="rId10"/>
              </p:custDataLst>
            </p:nvPr>
          </p:nvSpPr>
          <p:spPr>
            <a:xfrm>
              <a:off x="15746" y="7317"/>
              <a:ext cx="344" cy="307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20000"/>
                    <a:lumOff val="80000"/>
                    <a:alpha val="100000"/>
                  </a:schemeClr>
                </a:gs>
                <a:gs pos="100000">
                  <a:schemeClr val="accent1">
                    <a:lumMod val="60000"/>
                    <a:lumOff val="40000"/>
                    <a:alpha val="10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accent1">
                  <a:lumMod val="60000"/>
                  <a:lumOff val="40000"/>
                </a:schemeClr>
              </a:solidFill>
            </a:ln>
            <a:effectLst>
              <a:outerShdw blurRad="190500" sx="102000" sy="102000" algn="ctr" rotWithShape="0">
                <a:schemeClr val="accent1">
                  <a:alpha val="28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64" name="椭圆 63"/>
            <p:cNvSpPr/>
            <p:nvPr>
              <p:custDataLst>
                <p:tags r:id="rId11"/>
              </p:custDataLst>
            </p:nvPr>
          </p:nvSpPr>
          <p:spPr>
            <a:xfrm>
              <a:off x="11006" y="7480"/>
              <a:ext cx="2549" cy="2273"/>
            </a:xfrm>
            <a:prstGeom prst="ellipse">
              <a:avLst/>
            </a:prstGeom>
            <a:gradFill flip="none" rotWithShape="1">
              <a:gsLst>
                <a:gs pos="75000">
                  <a:schemeClr val="accent1">
                    <a:lumMod val="20000"/>
                    <a:lumOff val="80000"/>
                    <a:alpha val="100000"/>
                  </a:schemeClr>
                </a:gs>
                <a:gs pos="48000">
                  <a:srgbClr val="F7FBFF"/>
                </a:gs>
              </a:gsLst>
              <a:path path="circle">
                <a:fillToRect r="100000" b="100000"/>
              </a:path>
              <a:tileRect l="-100000" t="-100000"/>
            </a:gradFill>
            <a:ln w="15875">
              <a:gradFill flip="none" rotWithShape="1">
                <a:gsLst>
                  <a:gs pos="0">
                    <a:schemeClr val="accent1">
                      <a:alpha val="100000"/>
                    </a:schemeClr>
                  </a:gs>
                  <a:gs pos="100000">
                    <a:schemeClr val="accent1">
                      <a:alpha val="20000"/>
                    </a:schemeClr>
                  </a:gs>
                  <a:gs pos="65000">
                    <a:schemeClr val="accent1">
                      <a:alpha val="100000"/>
                    </a:schemeClr>
                  </a:gs>
                  <a:gs pos="32000">
                    <a:schemeClr val="accent1">
                      <a:alpha val="20000"/>
                    </a:schemeClr>
                  </a:gs>
                </a:gsLst>
                <a:lin ang="81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ct val="130000"/>
                </a:lnSpc>
              </a:pPr>
              <a:r>
                <a:rPr lang="en-US" altLang="zh-CN" sz="1400" dirty="0">
                  <a:solidFill>
                    <a:srgbClr val="262626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 </a:t>
              </a:r>
            </a:p>
          </p:txBody>
        </p:sp>
        <p:sp>
          <p:nvSpPr>
            <p:cNvPr id="65" name="椭圆 64"/>
            <p:cNvSpPr/>
            <p:nvPr>
              <p:custDataLst>
                <p:tags r:id="rId12"/>
              </p:custDataLst>
            </p:nvPr>
          </p:nvSpPr>
          <p:spPr>
            <a:xfrm>
              <a:off x="11084" y="7525"/>
              <a:ext cx="344" cy="307"/>
            </a:xfrm>
            <a:prstGeom prst="ellipse">
              <a:avLst/>
            </a:prstGeom>
            <a:gradFill flip="none" rotWithShape="1">
              <a:gsLst>
                <a:gs pos="82000">
                  <a:schemeClr val="accent1">
                    <a:lumMod val="75000"/>
                    <a:alpha val="100000"/>
                  </a:schemeClr>
                </a:gs>
                <a:gs pos="0">
                  <a:schemeClr val="accent1">
                    <a:lumMod val="60000"/>
                    <a:lumOff val="40000"/>
                    <a:alpha val="100000"/>
                  </a:schemeClr>
                </a:gs>
                <a:gs pos="33000">
                  <a:schemeClr val="accent1">
                    <a:alpha val="10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190500" sx="102000" sy="102000" algn="ctr" rotWithShape="0">
                <a:schemeClr val="accent1">
                  <a:alpha val="28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66" name="弧形 65"/>
            <p:cNvSpPr/>
            <p:nvPr>
              <p:custDataLst>
                <p:tags r:id="rId13"/>
              </p:custDataLst>
            </p:nvPr>
          </p:nvSpPr>
          <p:spPr>
            <a:xfrm>
              <a:off x="14816" y="7317"/>
              <a:ext cx="3031" cy="2703"/>
            </a:xfrm>
            <a:prstGeom prst="arc">
              <a:avLst>
                <a:gd name="adj1" fmla="val 15382684"/>
                <a:gd name="adj2" fmla="val 7430173"/>
              </a:avLst>
            </a:prstGeom>
            <a:ln w="28575">
              <a:solidFill>
                <a:schemeClr val="accent1">
                  <a:lumMod val="60000"/>
                  <a:lumOff val="40000"/>
                  <a:alpha val="5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67" name="文本框 66"/>
            <p:cNvSpPr txBox="1"/>
            <p:nvPr>
              <p:custDataLst>
                <p:tags r:id="rId14"/>
              </p:custDataLst>
            </p:nvPr>
          </p:nvSpPr>
          <p:spPr>
            <a:xfrm>
              <a:off x="11211" y="8016"/>
              <a:ext cx="2438" cy="1737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zh-CN" altLang="en-US" b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科技</a:t>
              </a:r>
            </a:p>
          </p:txBody>
        </p:sp>
        <p:sp>
          <p:nvSpPr>
            <p:cNvPr id="70" name="文本框 69"/>
            <p:cNvSpPr txBox="1"/>
            <p:nvPr>
              <p:custDataLst>
                <p:tags r:id="rId15"/>
              </p:custDataLst>
            </p:nvPr>
          </p:nvSpPr>
          <p:spPr>
            <a:xfrm>
              <a:off x="15296" y="8041"/>
              <a:ext cx="2546" cy="171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zh-CN" altLang="en-US" b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资本</a:t>
              </a:r>
            </a:p>
          </p:txBody>
        </p:sp>
        <p:sp>
          <p:nvSpPr>
            <p:cNvPr id="71" name="文本框 70"/>
            <p:cNvSpPr txBox="1"/>
            <p:nvPr>
              <p:custDataLst>
                <p:tags r:id="rId16"/>
              </p:custDataLst>
            </p:nvPr>
          </p:nvSpPr>
          <p:spPr>
            <a:xfrm>
              <a:off x="13330" y="7938"/>
              <a:ext cx="2006" cy="159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zh-CN" altLang="en-US" sz="1600" b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产业</a:t>
              </a:r>
            </a:p>
          </p:txBody>
        </p:sp>
      </p:grpSp>
      <p:sp>
        <p:nvSpPr>
          <p:cNvPr id="36" name="文本框 35"/>
          <p:cNvSpPr txBox="1"/>
          <p:nvPr>
            <p:custDataLst>
              <p:tags r:id="rId6"/>
            </p:custDataLst>
          </p:nvPr>
        </p:nvSpPr>
        <p:spPr>
          <a:xfrm>
            <a:off x="9446260" y="5883275"/>
            <a:ext cx="1516380" cy="248285"/>
          </a:xfrm>
          <a:prstGeom prst="rect">
            <a:avLst/>
          </a:prstGeom>
          <a:noFill/>
        </p:spPr>
        <p:txBody>
          <a:bodyPr wrap="square" rtlCol="0" anchor="ctr" anchorCtr="0"/>
          <a:lstStyle/>
          <a:p>
            <a:pPr indent="0" algn="l" font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b="1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良性循环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OURCE_RECORD_KEY" val="{&quot;65&quot;:[20205081],&quot;70&quot;:[3332765,3312479,3332700,3322229,3314412,3322227]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FILL_FORE_SCHEMECOLOR_INDEX_BRIGHTNESS" val="0"/>
  <p:tag name="KSO_WM_UNIT_FILL_FORE_SCHEMECOLOR_INDEX" val="14"/>
  <p:tag name="KSO_WM_UNIT_FILL_TYPE" val="1"/>
  <p:tag name="KSO_WM_UNIT_LINE_FORE_SCHEMECOLOR_INDEX_BRIGHTNESS" val="0"/>
  <p:tag name="KSO_WM_UNIT_LINE_FORE_SCHEMECOLOR_INDEX" val="6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2,&quot;left&quot;:44.05,&quot;top&quot;:153.6,&quot;width&quot;:905.3}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3.2,&quot;left&quot;:44.05,&quot;top&quot;:153.6,&quot;width&quot;:905.3}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69.7,&quot;left&quot;:83.2,&quot;top&quot;:180.55,&quot;width&quot;:507.65}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69.7,&quot;left&quot;:83.2,&quot;top&quot;:180.55,&quot;width&quot;:507.65}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69.7,&quot;left&quot;:83.2,&quot;top&quot;:180.55,&quot;width&quot;:507.65}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69.7,&quot;left&quot;:83.2,&quot;top&quot;:180.55,&quot;width&quot;:507.65}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502.55,&quot;left&quot;:42.3,&quot;top&quot;:21.55,&quot;width&quot;:865.95}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502.55,&quot;left&quot;:42.3,&quot;top&quot;:21.55,&quot;width&quot;:865.95}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502.55,&quot;left&quot;:42.3,&quot;top&quot;:21.55,&quot;width&quot;:865.95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  <p:tag name="KSO_WM_SPECIAL_SOURCE" val="bdnul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69.7,&quot;left&quot;:83.2,&quot;top&quot;:180.55,&quot;width&quot;:507.65}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775.0875590551183,&quot;left&quot;:26.5,&quot;top&quot;:53.6,&quot;width&quot;:753.7}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775.0875590551183,&quot;left&quot;:26.5,&quot;top&quot;:53.6,&quot;width&quot;:753.7}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COLOR_TRICK" val="1"/>
  <p:tag name="KSO_WM_UNIT_HIGHLIGHT" val="0"/>
  <p:tag name="KSO_WM_UNIT_DIAGRAM_ISNUMVISUAL" val="0"/>
  <p:tag name="KSO_WM_DIAGRAM_GROUP_CODE" val="l1-1"/>
  <p:tag name="KSO_WM_UNIT_INDEX" val="1_1_1"/>
  <p:tag name="KSO_WM_TEMPLATE_CATEGORY" val="diagram"/>
  <p:tag name="KSO_WM_UNIT_LAYERLEVEL" val="1_1_1"/>
  <p:tag name="KSO_WM_DIAGRAM_MIN_ITEMCNT" val="2"/>
  <p:tag name="KSO_WM_UNIT_SUBTYPE" val="a"/>
  <p:tag name="KSO_WM_UNIT_NOCLEAR" val="0"/>
  <p:tag name="KSO_WM_UNIT_VALUE" val="60"/>
  <p:tag name="KSO_WM_UNIT_COMPATIBLE" val="0"/>
  <p:tag name="KSO_WM_UNIT_DIAGRAM_ISREFERUNIT" val="0"/>
  <p:tag name="KSO_WM_UNIT_TYPE" val="l_h_f"/>
  <p:tag name="KSO_WM_UNIT_ID" val="diagram20231447_1*l_h_f*1_1_1"/>
  <p:tag name="KSO_WM_TEMPLATE_INDEX" val="20231447"/>
  <p:tag name="KSO_WM_TAG_VERSION" val="3.0"/>
  <p:tag name="KSO_WM_DIAGRAM_VERSION" val="3"/>
  <p:tag name="KSO_WM_DIAGRAM_COLOR_TEXT_CAN_REMOVE" val="n"/>
  <p:tag name="KSO_WM_DIAGRAM_MAX_ITEMCNT" val="6"/>
  <p:tag name="KSO_WM_DIAGRAM_VIRTUALLY_FRAME" val="{&quot;height&quot;:369.7,&quot;left&quot;:83.2,&quot;top&quot;:180.55,&quot;width&quot;:507.65}"/>
  <p:tag name="KSO_WM_DIAGRAM_COLOR_MATCH_VALUE" val="{&quot;shape&quot;:{&quot;fill&quot;:{&quot;gradient&quot;:[{&quot;brightness&quot;:0.800000011920929,&quot;colorType&quot;:1,&quot;foreColorIndex&quot;:5,&quot;pos&quot;:0.75,&quot;transparency&quot;:0},{&quot;brightness&quot;:0,&quot;colorType&quot;:2,&quot;pos&quot;:0.47999998927116394,&quot;rgb&quot;:&quot;#f7fbff&quot;,&quot;transparency&quot;:0}],&quot;type&quot;:3},&quot;glow&quot;:{&quot;colorType&quot;:0},&quot;line&quot;:{&quot;gradient&quot;:[{&quot;brightness&quot;:0,&quot;colorType&quot;:1,&quot;foreColorIndex&quot;:5,&quot;pos&quot;:0,&quot;transparency&quot;:0},{&quot;brightness&quot;:0,&quot;colorType&quot;:1,&quot;foreColorIndex&quot;:5,&quot;pos&quot;:1,&quot;transparency&quot;:0.800000011920929},{&quot;brightness&quot;:0,&quot;colorType&quot;:1,&quot;foreColorIndex&quot;:5,&quot;pos&quot;:0.6499999761581421,&quot;transparency&quot;:0},{&quot;brightness&quot;:0,&quot;colorType&quot;:1,&quot;foreColorIndex&quot;:5,&quot;pos&quot;:0.3199999928474426,&quot;transparency&quot;:0.800000011920929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_BRIGHTNESS" val="0"/>
  <p:tag name="KSO_WM_UNIT_TEXT_TYPE" val="1"/>
  <p:tag name="KSO_WM_UNIT_TEXT_LAYER_COUNT" val="1"/>
  <p:tag name="KSO_WM_UNIT_PRESET_TEXT" val="单击此处输入你的项正文，请阐述观点"/>
  <p:tag name="KSO_WM_DIAGRAM_USE_COLOR_VALUE" val="{&quot;color_scheme&quot;:1,&quot;color_type&quot;:1,&quot;theme_color_indexes&quot;:[5,5,5,5,5,5]}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DIAGRAM_GROUP_CODE" val="l1-1"/>
  <p:tag name="KSO_WM_TEMPLATE_CATEGORY" val="diagram"/>
  <p:tag name="KSO_WM_DIAGRAM_VIRTUALLY_FRAME" val="{&quot;height&quot;:369.7,&quot;left&quot;:83.2,&quot;top&quot;:180.55,&quot;width&quot;:507.65}"/>
  <p:tag name="KSO_WM_DIAGRAM_MIN_ITEMCNT" val="2"/>
  <p:tag name="KSO_WM_TAG_VERSION" val="3.0"/>
  <p:tag name="KSO_WM_UNIT_DIAGRAM_ISREFERUNIT" val="0"/>
  <p:tag name="KSO_WM_DIAGRAM_COLOR_TEXT_CAN_REMOVE" val="n"/>
  <p:tag name="KSO_WM_UNIT_SUBTYPE" val="a"/>
  <p:tag name="KSO_WM_UNIT_NOCLEAR" val="0"/>
  <p:tag name="KSO_WM_UNIT_VALUE" val="60"/>
  <p:tag name="KSO_WM_UNIT_COMPATIBLE" val="0"/>
  <p:tag name="KSO_WM_UNIT_DIAGRAM_ISNUMVISUAL" val="0"/>
  <p:tag name="KSO_WM_UNIT_TYPE" val="l_h_f"/>
  <p:tag name="KSO_WM_UNIT_INDEX" val="1_2_1"/>
  <p:tag name="KSO_WM_UNIT_ID" val="diagram20231447_1*l_h_f*1_2_1"/>
  <p:tag name="KSO_WM_TEMPLATE_INDEX" val="20231447"/>
  <p:tag name="KSO_WM_UNIT_LAYERLEVEL" val="1_1_1"/>
  <p:tag name="KSO_WM_DIAGRAM_VERSION" val="3"/>
  <p:tag name="KSO_WM_DIAGRAM_COLOR_TRICK" val="1"/>
  <p:tag name="KSO_WM_DIAGRAM_MAX_ITEMCNT" val="6"/>
  <p:tag name="KSO_WM_DIAGRAM_COLOR_MATCH_VALUE" val="{&quot;shape&quot;:{&quot;fill&quot;:{&quot;gradient&quot;:[{&quot;brightness&quot;:0.6000000238418579,&quot;colorType&quot;:1,&quot;foreColorIndex&quot;:5,&quot;pos&quot;:0.19580000638961792,&quot;transparency&quot;:0},{&quot;brightness&quot;:-0.25,&quot;colorType&quot;:1,&quot;foreColorIndex&quot;:5,&quot;pos&quot;:0.9399999976158142,&quot;transparency&quot;:0},{&quot;brightness&quot;:0,&quot;colorType&quot;:1,&quot;foreColorIndex&quot;:5,&quot;pos&quot;:0.7300000190734863,&quot;transparency&quot;:0}],&quot;type&quot;:3},&quot;glow&quot;:{&quot;colorType&quot;:0},&quot;line&quot;:{&quot;gradient&quot;:[{&quot;brightness&quot;:0,&quot;colorType&quot;:1,&quot;foreColorIndex&quot;:5,&quot;pos&quot;:0,&quot;transparency&quot;:0},{&quot;brightness&quot;:0,&quot;colorType&quot;:1,&quot;foreColorIndex&quot;:5,&quot;pos&quot;:1,&quot;transparency&quot;:0.800000011920929},{&quot;brightness&quot;:0,&quot;colorType&quot;:1,&quot;foreColorIndex&quot;:5,&quot;pos&quot;:0.6499999761581421,&quot;transparency&quot;:0},{&quot;brightness&quot;:0,&quot;colorType&quot;:1,&quot;foreColorIndex&quot;:5,&quot;pos&quot;:0.3199999928474426,&quot;transparency&quot;:0.800000011920929}],&quot;type&quot;:2},&quot;shadow&quot;:{&quot;brightness&quot;:0,&quot;colorType&quot;:1,&quot;foreColorIndex&quot;:5,&quot;transparency&quot;:0.75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_BRIGHTNESS" val="0"/>
  <p:tag name="KSO_WM_UNIT_TEXT_TYPE" val="1"/>
  <p:tag name="KSO_WM_UNIT_TEXT_LAYER_COUNT" val="1"/>
  <p:tag name="KSO_WM_UNIT_PRESET_TEXT" val="单击此处输入你的项正文，请阐述观点"/>
  <p:tag name="KSO_WM_UNIT_FILL_TYPE" val="3"/>
  <p:tag name="KSO_WM_DIAGRAM_USE_COLOR_VALUE" val="{&quot;color_scheme&quot;:1,&quot;color_type&quot;:1,&quot;theme_color_indexes&quot;:[5,5,5,5,5,5]}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1"/>
  <p:tag name="KSO_WM_UNIT_ID" val="diagram20231447_1*l_i*1_1"/>
  <p:tag name="KSO_WM_TEMPLATE_CATEGORY" val="diagram"/>
  <p:tag name="KSO_WM_TEMPLATE_INDEX" val="20231447"/>
  <p:tag name="KSO_WM_UNIT_LAYERLEVEL" val="1_1"/>
  <p:tag name="KSO_WM_TAG_VERSION" val="3.0"/>
  <p:tag name="KSO_WM_DIAGRAM_MAX_ITEMCNT" val="6"/>
  <p:tag name="KSO_WM_DIAGRAM_MIN_ITEMCNT" val="2"/>
  <p:tag name="KSO_WM_DIAGRAM_VIRTUALLY_FRAME" val="{&quot;height&quot;:369.7,&quot;left&quot;:83.2,&quot;top&quot;:180.55,&quot;width&quot;:507.65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ORE_SCHEMECOLOR_INDEX" val="5"/>
  <p:tag name="KSO_WM_DIAGRAM_USE_COLOR_VALUE" val="{&quot;color_scheme&quot;:1,&quot;color_type&quot;:1,&quot;theme_color_indexes&quot;:[5,5,5,5,5,5]}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31447_1*l_h_i*1_2_1"/>
  <p:tag name="KSO_WM_TEMPLATE_CATEGORY" val="diagram"/>
  <p:tag name="KSO_WM_TEMPLATE_INDEX" val="20231447"/>
  <p:tag name="KSO_WM_UNIT_LAYERLEVEL" val="1_1_1"/>
  <p:tag name="KSO_WM_TAG_VERSION" val="3.0"/>
  <p:tag name="KSO_WM_DIAGRAM_MAX_ITEMCNT" val="6"/>
  <p:tag name="KSO_WM_DIAGRAM_MIN_ITEMCNT" val="2"/>
  <p:tag name="KSO_WM_DIAGRAM_VIRTUALLY_FRAME" val="{&quot;height&quot;:369.7,&quot;left&quot;:83.2,&quot;top&quot;:180.55,&quot;width&quot;:507.65}"/>
  <p:tag name="KSO_WM_DIAGRAM_COLOR_MATCH_VALUE" val="{&quot;shape&quot;:{&quot;fill&quot;:{&quot;gradient&quot;:[{&quot;brightness&quot;:0.800000011920929,&quot;colorType&quot;:1,&quot;foreColorIndex&quot;:5,&quot;pos&quot;:0,&quot;transparency&quot;:0},{&quot;brightness&quot;:0.4000000059604645,&quot;colorType&quot;:1,&quot;foreColorIndex&quot;:5,&quot;pos&quot;:1,&quot;transparency&quot;:0}],&quot;type&quot;:3},&quot;glow&quot;:{&quot;colorType&quot;:0},&quot;line&quot;:{&quot;solidLine&quot;:{&quot;brightness&quot;:0.4000000059604645,&quot;colorType&quot;:1,&quot;foreColorIndex&quot;:5,&quot;transparency&quot;:0},&quot;type&quot;:1},&quot;shadow&quot;:{&quot;brightness&quot;:0,&quot;colorType&quot;:1,&quot;foreColorIndex&quot;:5,&quot;transparency&quot;:0.7200000286102295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UNIT_LINE_FORE_SCHEMECOLOR_INDEX" val="5"/>
  <p:tag name="KSO_WM_DIAGRAM_USE_COLOR_VALUE" val="{&quot;color_scheme&quot;:1,&quot;color_type&quot;:1,&quot;theme_color_indexes&quot;:[5,5,5,5,5,5]}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COLOR_TRICK" val="1"/>
  <p:tag name="KSO_WM_UNIT_HIGHLIGHT" val="0"/>
  <p:tag name="KSO_WM_UNIT_DIAGRAM_ISNUMVISUAL" val="0"/>
  <p:tag name="KSO_WM_DIAGRAM_GROUP_CODE" val="l1-1"/>
  <p:tag name="KSO_WM_UNIT_INDEX" val="1_1_1"/>
  <p:tag name="KSO_WM_TEMPLATE_CATEGORY" val="diagram"/>
  <p:tag name="KSO_WM_UNIT_LAYERLEVEL" val="1_1_1"/>
  <p:tag name="KSO_WM_DIAGRAM_MIN_ITEMCNT" val="2"/>
  <p:tag name="KSO_WM_UNIT_SUBTYPE" val="a"/>
  <p:tag name="KSO_WM_UNIT_NOCLEAR" val="0"/>
  <p:tag name="KSO_WM_UNIT_VALUE" val="60"/>
  <p:tag name="KSO_WM_UNIT_COMPATIBLE" val="0"/>
  <p:tag name="KSO_WM_UNIT_DIAGRAM_ISREFERUNIT" val="0"/>
  <p:tag name="KSO_WM_UNIT_TYPE" val="l_h_f"/>
  <p:tag name="KSO_WM_UNIT_ID" val="diagram20231447_1*l_h_f*1_1_1"/>
  <p:tag name="KSO_WM_TEMPLATE_INDEX" val="20231447"/>
  <p:tag name="KSO_WM_TAG_VERSION" val="3.0"/>
  <p:tag name="KSO_WM_DIAGRAM_VERSION" val="3"/>
  <p:tag name="KSO_WM_DIAGRAM_COLOR_TEXT_CAN_REMOVE" val="n"/>
  <p:tag name="KSO_WM_DIAGRAM_MAX_ITEMCNT" val="6"/>
  <p:tag name="KSO_WM_DIAGRAM_VIRTUALLY_FRAME" val="{&quot;height&quot;:369.7,&quot;left&quot;:83.2,&quot;top&quot;:180.55,&quot;width&quot;:507.65}"/>
  <p:tag name="KSO_WM_DIAGRAM_COLOR_MATCH_VALUE" val="{&quot;shape&quot;:{&quot;fill&quot;:{&quot;gradient&quot;:[{&quot;brightness&quot;:0.800000011920929,&quot;colorType&quot;:1,&quot;foreColorIndex&quot;:5,&quot;pos&quot;:0.75,&quot;transparency&quot;:0},{&quot;brightness&quot;:0,&quot;colorType&quot;:2,&quot;pos&quot;:0.47999998927116394,&quot;rgb&quot;:&quot;#f7fbff&quot;,&quot;transparency&quot;:0}],&quot;type&quot;:3},&quot;glow&quot;:{&quot;colorType&quot;:0},&quot;line&quot;:{&quot;gradient&quot;:[{&quot;brightness&quot;:0,&quot;colorType&quot;:1,&quot;foreColorIndex&quot;:5,&quot;pos&quot;:0,&quot;transparency&quot;:0},{&quot;brightness&quot;:0,&quot;colorType&quot;:1,&quot;foreColorIndex&quot;:5,&quot;pos&quot;:1,&quot;transparency&quot;:0.800000011920929},{&quot;brightness&quot;:0,&quot;colorType&quot;:1,&quot;foreColorIndex&quot;:5,&quot;pos&quot;:0.6499999761581421,&quot;transparency&quot;:0},{&quot;brightness&quot;:0,&quot;colorType&quot;:1,&quot;foreColorIndex&quot;:5,&quot;pos&quot;:0.3199999928474426,&quot;transparency&quot;:0.800000011920929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_BRIGHTNESS" val="0"/>
  <p:tag name="KSO_WM_UNIT_TEXT_TYPE" val="1"/>
  <p:tag name="KSO_WM_UNIT_TEXT_LAYER_COUNT" val="1"/>
  <p:tag name="KSO_WM_UNIT_PRESET_TEXT" val="单击此处输入你的项正文，请阐述观点"/>
  <p:tag name="KSO_WM_DIAGRAM_USE_COLOR_VALUE" val="{&quot;color_scheme&quot;:1,&quot;color_type&quot;:1,&quot;theme_color_indexes&quot;:[5,5,5,5,5,5]}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231447_1*l_h_i*1_1_1"/>
  <p:tag name="KSO_WM_TEMPLATE_CATEGORY" val="diagram"/>
  <p:tag name="KSO_WM_TEMPLATE_INDEX" val="20231447"/>
  <p:tag name="KSO_WM_UNIT_LAYERLEVEL" val="1_1_1"/>
  <p:tag name="KSO_WM_TAG_VERSION" val="3.0"/>
  <p:tag name="KSO_WM_DIAGRAM_MAX_ITEMCNT" val="6"/>
  <p:tag name="KSO_WM_DIAGRAM_MIN_ITEMCNT" val="2"/>
  <p:tag name="KSO_WM_DIAGRAM_VIRTUALLY_FRAME" val="{&quot;height&quot;:369.7,&quot;left&quot;:83.2,&quot;top&quot;:180.55,&quot;width&quot;:507.65}"/>
  <p:tag name="KSO_WM_DIAGRAM_COLOR_MATCH_VALUE" val="{&quot;shape&quot;:{&quot;fill&quot;:{&quot;gradient&quot;:[{&quot;brightness&quot;:-0.25,&quot;colorType&quot;:1,&quot;foreColorIndex&quot;:5,&quot;pos&quot;:0.8199999928474426,&quot;transparency&quot;:0},{&quot;brightness&quot;:0.4000000059604645,&quot;colorType&quot;:1,&quot;foreColorIndex&quot;:5,&quot;pos&quot;:0,&quot;transparency&quot;:0},{&quot;brightness&quot;:0,&quot;colorType&quot;:1,&quot;foreColorIndex&quot;:5,&quot;pos&quot;:0.33000001311302185,&quot;transparency&quot;:0}],&quot;type&quot;:3},&quot;glow&quot;:{&quot;colorType&quot;:0},&quot;line&quot;:{&quot;type&quot;:0},&quot;shadow&quot;:{&quot;brightness&quot;:0,&quot;colorType&quot;:1,&quot;foreColorIndex&quot;:5,&quot;transparency&quot;:0.7200000286102295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DIAGRAM_USE_COLOR_VALUE" val="{&quot;color_scheme&quot;:1,&quot;color_type&quot;:1,&quot;theme_color_indexes&quot;:[5,5,5,5,5,5]}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2"/>
  <p:tag name="KSO_WM_UNIT_ID" val="diagram20231447_1*l_i*1_2"/>
  <p:tag name="KSO_WM_TEMPLATE_CATEGORY" val="diagram"/>
  <p:tag name="KSO_WM_TEMPLATE_INDEX" val="20231447"/>
  <p:tag name="KSO_WM_UNIT_LAYERLEVEL" val="1_1"/>
  <p:tag name="KSO_WM_TAG_VERSION" val="3.0"/>
  <p:tag name="KSO_WM_DIAGRAM_MAX_ITEMCNT" val="6"/>
  <p:tag name="KSO_WM_DIAGRAM_MIN_ITEMCNT" val="2"/>
  <p:tag name="KSO_WM_DIAGRAM_VIRTUALLY_FRAME" val="{&quot;height&quot;:369.7,&quot;left&quot;:83.2,&quot;top&quot;:180.55,&quot;width&quot;:507.65}"/>
  <p:tag name="KSO_WM_DIAGRAM_COLOR_MATCH_VALUE" val="{&quot;shape&quot;:{&quot;fill&quot;:{&quot;type&quot;:0},&quot;glow&quot;:{&quot;colorType&quot;:0},&quot;line&quot;:{&quot;solidLine&quot;:{&quot;brightness&quot;:0.4000000059604645,&quot;colorType&quot;:1,&quot;foreColorIndex&quot;:5,&quot;transparency&quot;:0.44999998807907104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ORE_SCHEMECOLOR_INDEX" val="5"/>
  <p:tag name="KSO_WM_DIAGRAM_USE_COLOR_VALUE" val="{&quot;color_scheme&quot;:1,&quot;color_type&quot;:1,&quot;theme_color_indexes&quot;:[5,5,5,5,5,5]}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69.7,&quot;left&quot;:83.2,&quot;top&quot;:180.55,&quot;width&quot;:507.65}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69.7,&quot;left&quot;:83.2,&quot;top&quot;:180.55,&quot;width&quot;:507.65}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69.7,&quot;left&quot;:83.2,&quot;top&quot;:180.55,&quot;width&quot;:507.65}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RICK" val="4"/>
  <p:tag name="KSO_WM_DIAGRAM_COLOR_TEXT_CAN_REMOVE" val="n"/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q_h_i"/>
  <p:tag name="KSO_WM_TEMPLATE_CATEGORY" val="diagram"/>
  <p:tag name="KSO_WM_TEMPLATE_INDEX" val="20231073"/>
  <p:tag name="KSO_WM_UNIT_LAYERLEVEL" val="1_1_1"/>
  <p:tag name="KSO_WM_TAG_VERSION" val="3.0"/>
  <p:tag name="KSO_WM_UNIT_SUBTYPE" val="d"/>
  <p:tag name="KSO_WM_DIAGRAM_MAX_ITEMCNT" val="6"/>
  <p:tag name="KSO_WM_DIAGRAM_MIN_ITEMCNT" val="2"/>
  <p:tag name="KSO_WM_DIAGRAM_VIRTUALLY_FRAME" val="{&quot;height&quot;:50,&quot;left&quot;:109.8,&quot;top&quot;:92.24999389648437,&quot;width&quot;:100}"/>
  <p:tag name="KSO_WM_DIAGRAM_COLOR_MATCH_VALUE" val="{&quot;shape&quot;:{&quot;fill&quot;:{&quot;gradient&quot;:[{&quot;brightness&quot;:0.4000000059604645,&quot;colorType&quot;:1,&quot;foreColorIndex&quot;:5,&quot;pos&quot;:0,&quot;transparency&quot;:0},{&quot;brightness&quot;:0,&quot;colorType&quot;:1,&quot;foreColorIndex&quot;:5,&quot;pos&quot;:0.949999988079071,&quot;transparency&quot;:0}],&quot;type&quot;:3},&quot;glow&quot;:{&quot;colorType&quot;:0},&quot;line&quot;:{&quot;type&quot;:0},&quot;shadow&quot;:{&quot;brightness&quot;:-0.25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ID" val="diagram20231073_1*q_h_i*2_1_1"/>
  <p:tag name="KSO_WM_UNIT_INDEX" val="2_1_1"/>
  <p:tag name="KSO_WM_DIAGRAM_GROUP_CODE" val="q1-1"/>
  <p:tag name="KSO_WM_UNIT_TEXT_FILL_TYPE" val="1"/>
  <p:tag name="KSO_WM_UNIT_FILL_TYPE" val="3"/>
  <p:tag name="KSO_WM_DIAGRAM_USE_COLOR_VALUE" val="{&quot;color_scheme&quot;:1,&quot;color_type&quot;:1,&quot;theme_color_indexes&quot;:[]}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RICK" val="4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q_h_i"/>
  <p:tag name="KSO_WM_TEMPLATE_CATEGORY" val="diagram"/>
  <p:tag name="KSO_WM_TEMPLATE_INDEX" val="20231073"/>
  <p:tag name="KSO_WM_UNIT_LAYERLEVEL" val="1_1_1"/>
  <p:tag name="KSO_WM_TAG_VERSION" val="3.0"/>
  <p:tag name="KSO_WM_DIAGRAM_MAX_ITEMCNT" val="6"/>
  <p:tag name="KSO_WM_DIAGRAM_MIN_ITEMCNT" val="2"/>
  <p:tag name="KSO_WM_DIAGRAM_VIRTUALLY_FRAME" val="{&quot;height&quot;:50,&quot;left&quot;:109.8,&quot;top&quot;:92.24999389648437,&quot;width&quot;:100}"/>
  <p:tag name="KSO_WM_DIAGRAM_COLOR_MATCH_VALUE" val="{&quot;shape&quot;:{&quot;fill&quot;:{&quot;gradient&quot;:[{&quot;brightness&quot;:0.4000000059604645,&quot;colorType&quot;:1,&quot;foreColorIndex&quot;:6,&quot;pos&quot;:0,&quot;transparency&quot;:0},{&quot;brightness&quot;:0,&quot;colorType&quot;:1,&quot;foreColorIndex&quot;:6,&quot;pos&quot;:0.949999988079071,&quot;transparency&quot;:0}],&quot;type&quot;:3},&quot;glow&quot;:{&quot;colorType&quot;:0},&quot;line&quot;:{&quot;type&quot;:0},&quot;shadow&quot;:{&quot;brightness&quot;:-0.25,&quot;colorType&quot;:1,&quot;foreColorIndex&quot;:6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ID" val="diagram20231073_1*q_h_i*2_2_1"/>
  <p:tag name="KSO_WM_UNIT_INDEX" val="2_2_1"/>
  <p:tag name="KSO_WM_DIAGRAM_GROUP_CODE" val="q1-1"/>
  <p:tag name="KSO_WM_UNIT_TEXT_FILL_TYPE" val="1"/>
  <p:tag name="KSO_WM_UNIT_FILL_TYPE" val="3"/>
  <p:tag name="KSO_WM_DIAGRAM_USE_COLOR_VALUE" val="{&quot;color_scheme&quot;:1,&quot;color_type&quot;:1,&quot;theme_color_indexes&quot;:[]}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  <p:tag name="KSO_WM_SPECIAL_SOURCE" val="bdnul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74753"/>
  <p:tag name="KSO_WM_BEAUTIFY_FLAG" val="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4.9238356164384,&quot;left&quot;:239.5,&quot;top&quot;:98.02616438356168,&quot;width&quot;:657.4}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4.9238356164384,&quot;left&quot;:239.5,&quot;top&quot;:98.02616438356168,&quot;width&quot;:657.4}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4.9238356164384,&quot;left&quot;:239.5,&quot;top&quot;:98.02616438356168,&quot;width&quot;:657.4}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4.9238356164384,&quot;left&quot;:239.5,&quot;top&quot;:98.02616438356168,&quot;width&quot;:657.4}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24.9238356164384,&quot;left&quot;:239.5,&quot;top&quot;:98.02616438356168,&quot;width&quot;:657.4}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4.9238356164384,&quot;left&quot;:239.5,&quot;top&quot;:98.02616438356168,&quot;width&quot;:657.4}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24.9238356164384,&quot;left&quot;:239.5,&quot;top&quot;:98.02616438356168,&quot;width&quot;:657.4}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24.9238356164384,&quot;left&quot;:239.5,&quot;top&quot;:98.02616438356168,&quot;width&quot;:657.4}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4.9238356164384,&quot;left&quot;:239.5,&quot;top&quot;:98.02616438356168,&quot;width&quot;:657.4}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24.9238356164384,&quot;left&quot;:239.5,&quot;top&quot;:98.02616438356168,&quot;width&quot;:657.4}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24.9238356164384,&quot;left&quot;:239.5,&quot;top&quot;:98.02616438356168,&quot;width&quot;:657.4}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24.9238356164384,&quot;left&quot;:239.5,&quot;top&quot;:98.02616438356168,&quot;width&quot;:657.4}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4.9238356164384,&quot;left&quot;:239.5,&quot;top&quot;:98.02616438356168,&quot;width&quot;:657.4}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24.9238356164384,&quot;left&quot;:239.5,&quot;top&quot;:98.02616438356168,&quot;width&quot;:657.4}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24.9238356164384,&quot;left&quot;:239.5,&quot;top&quot;:98.02616438356168,&quot;width&quot;:657.4}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4.9238356164384,&quot;left&quot;:239.5,&quot;top&quot;:98.02616438356168,&quot;width&quot;:657.4}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24.9238356164384,&quot;left&quot;:239.5,&quot;top&quot;:98.02616438356168,&quot;width&quot;:657.4}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24.9238356164384,&quot;left&quot;:239.5,&quot;top&quot;:98.02616438356168,&quot;width&quot;:657.4}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24.9238356164384,&quot;left&quot;:239.5,&quot;top&quot;:98.02616438356168,&quot;width&quot;:657.4}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24.9238356164384,&quot;left&quot;:239.5,&quot;top&quot;:98.02616438356168,&quot;width&quot;:657.4}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24.9238356164384,&quot;left&quot;:239.5,&quot;top&quot;:98.02616438356168,&quot;width&quot;:657.4}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24.9238356164384,&quot;left&quot;:239.5,&quot;top&quot;:98.02616438356168,&quot;width&quot;:657.4}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24.9238356164384,&quot;left&quot;:239.5,&quot;top&quot;:98.02616438356168,&quot;width&quot;:657.4}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24.9238356164384,&quot;left&quot;:239.5,&quot;top&quot;:98.02616438356168,&quot;width&quot;:657.4}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4.9238356164384,&quot;left&quot;:239.5,&quot;top&quot;:98.02616438356168,&quot;width&quot;:657.4}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24.9238356164384,&quot;left&quot;:239.5,&quot;top&quot;:98.02616438356168,&quot;width&quot;:657.4}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502.55,&quot;left&quot;:42.3,&quot;top&quot;:21.55,&quot;width&quot;:865.95}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502.55,&quot;left&quot;:42.3,&quot;top&quot;:21.55,&quot;width&quot;:865.95}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182020_2*l_h_i*1_2_1"/>
  <p:tag name="KSO_WM_TEMPLATE_CATEGORY" val="diagram"/>
  <p:tag name="KSO_WM_TEMPLATE_INDEX" val="20182020"/>
  <p:tag name="KSO_WM_UNIT_LAYERLEVEL" val="1_1_1"/>
  <p:tag name="KSO_WM_TAG_VERSION" val="1.0"/>
  <p:tag name="KSO_WM_UNIT_FILL_FORE_SCHEMECOLOR_INDEX" val="6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6"/>
  <p:tag name="KSO_WM_UNIT_ID" val="diagram20182020_2*l_h_i*1_2_6"/>
  <p:tag name="KSO_WM_TEMPLATE_CATEGORY" val="diagram"/>
  <p:tag name="KSO_WM_TEMPLATE_INDEX" val="20182020"/>
  <p:tag name="KSO_WM_UNIT_LAYERLEVEL" val="1_1_1"/>
  <p:tag name="KSO_WM_TAG_VERSION" val="1.0"/>
  <p:tag name="KSO_WM_UNIT_FILL_FORE_SCHEMECOLOR_INDEX" val="6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182020_2*l_h_i*1_2_1"/>
  <p:tag name="KSO_WM_TEMPLATE_CATEGORY" val="diagram"/>
  <p:tag name="KSO_WM_TEMPLATE_INDEX" val="20182020"/>
  <p:tag name="KSO_WM_UNIT_LAYERLEVEL" val="1_1_1"/>
  <p:tag name="KSO_WM_TAG_VERSION" val="1.0"/>
  <p:tag name="KSO_WM_UNIT_FILL_FORE_SCHEMECOLOR_INDEX" val="6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6"/>
  <p:tag name="KSO_WM_UNIT_ID" val="diagram20182020_2*l_h_i*1_2_6"/>
  <p:tag name="KSO_WM_TEMPLATE_CATEGORY" val="diagram"/>
  <p:tag name="KSO_WM_TEMPLATE_INDEX" val="20182020"/>
  <p:tag name="KSO_WM_UNIT_LAYERLEVEL" val="1_1_1"/>
  <p:tag name="KSO_WM_TAG_VERSION" val="1.0"/>
  <p:tag name="KSO_WM_UNIT_FILL_FORE_SCHEMECOLOR_INDEX" val="6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182020_2*l_h_i*1_2_1"/>
  <p:tag name="KSO_WM_TEMPLATE_CATEGORY" val="diagram"/>
  <p:tag name="KSO_WM_TEMPLATE_INDEX" val="20182020"/>
  <p:tag name="KSO_WM_UNIT_LAYERLEVEL" val="1_1_1"/>
  <p:tag name="KSO_WM_TAG_VERSION" val="1.0"/>
  <p:tag name="KSO_WM_UNIT_FILL_FORE_SCHEMECOLOR_INDEX" val="6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6"/>
  <p:tag name="KSO_WM_UNIT_ID" val="diagram20182020_2*l_h_i*1_2_6"/>
  <p:tag name="KSO_WM_TEMPLATE_CATEGORY" val="diagram"/>
  <p:tag name="KSO_WM_TEMPLATE_INDEX" val="20182020"/>
  <p:tag name="KSO_WM_UNIT_LAYERLEVEL" val="1_1_1"/>
  <p:tag name="KSO_WM_TAG_VERSION" val="1.0"/>
  <p:tag name="KSO_WM_UNIT_FILL_FORE_SCHEMECOLOR_INDEX" val="6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502.55,&quot;left&quot;:42.3,&quot;top&quot;:21.55,&quot;width&quot;:865.95}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502.55,&quot;left&quot;:42.3,&quot;top&quot;:21.55,&quot;width&quot;:865.95}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502.55,&quot;left&quot;:42.3,&quot;top&quot;:21.55,&quot;width&quot;:865.95}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69.7,&quot;left&quot;:83.2,&quot;top&quot;:180.55,&quot;width&quot;:507.65}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502.55,&quot;left&quot;:42.3,&quot;top&quot;:21.55,&quot;width&quot;:865.95}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COLOR_TRICK" val="1"/>
  <p:tag name="KSO_WM_UNIT_HIGHLIGHT" val="0"/>
  <p:tag name="KSO_WM_UNIT_DIAGRAM_ISNUMVISUAL" val="0"/>
  <p:tag name="KSO_WM_DIAGRAM_GROUP_CODE" val="l1-1"/>
  <p:tag name="KSO_WM_UNIT_INDEX" val="1_1_1"/>
  <p:tag name="KSO_WM_TEMPLATE_CATEGORY" val="diagram"/>
  <p:tag name="KSO_WM_UNIT_LAYERLEVEL" val="1_1_1"/>
  <p:tag name="KSO_WM_DIAGRAM_MIN_ITEMCNT" val="2"/>
  <p:tag name="KSO_WM_UNIT_SUBTYPE" val="a"/>
  <p:tag name="KSO_WM_UNIT_NOCLEAR" val="0"/>
  <p:tag name="KSO_WM_UNIT_VALUE" val="60"/>
  <p:tag name="KSO_WM_UNIT_COMPATIBLE" val="0"/>
  <p:tag name="KSO_WM_UNIT_DIAGRAM_ISREFERUNIT" val="0"/>
  <p:tag name="KSO_WM_UNIT_TYPE" val="l_h_f"/>
  <p:tag name="KSO_WM_UNIT_ID" val="diagram20231447_1*l_h_f*1_1_1"/>
  <p:tag name="KSO_WM_TEMPLATE_INDEX" val="20231447"/>
  <p:tag name="KSO_WM_TAG_VERSION" val="3.0"/>
  <p:tag name="KSO_WM_DIAGRAM_VERSION" val="3"/>
  <p:tag name="KSO_WM_DIAGRAM_COLOR_TEXT_CAN_REMOVE" val="n"/>
  <p:tag name="KSO_WM_DIAGRAM_MAX_ITEMCNT" val="6"/>
  <p:tag name="KSO_WM_DIAGRAM_VIRTUALLY_FRAME" val="{&quot;height&quot;:369.7,&quot;left&quot;:83.2,&quot;top&quot;:180.55,&quot;width&quot;:507.65}"/>
  <p:tag name="KSO_WM_DIAGRAM_COLOR_MATCH_VALUE" val="{&quot;shape&quot;:{&quot;fill&quot;:{&quot;gradient&quot;:[{&quot;brightness&quot;:0.800000011920929,&quot;colorType&quot;:1,&quot;foreColorIndex&quot;:5,&quot;pos&quot;:0.75,&quot;transparency&quot;:0},{&quot;brightness&quot;:0,&quot;colorType&quot;:2,&quot;pos&quot;:0.47999998927116394,&quot;rgb&quot;:&quot;#f7fbff&quot;,&quot;transparency&quot;:0}],&quot;type&quot;:3},&quot;glow&quot;:{&quot;colorType&quot;:0},&quot;line&quot;:{&quot;gradient&quot;:[{&quot;brightness&quot;:0,&quot;colorType&quot;:1,&quot;foreColorIndex&quot;:5,&quot;pos&quot;:0,&quot;transparency&quot;:0},{&quot;brightness&quot;:0,&quot;colorType&quot;:1,&quot;foreColorIndex&quot;:5,&quot;pos&quot;:1,&quot;transparency&quot;:0.800000011920929},{&quot;brightness&quot;:0,&quot;colorType&quot;:1,&quot;foreColorIndex&quot;:5,&quot;pos&quot;:0.6499999761581421,&quot;transparency&quot;:0},{&quot;brightness&quot;:0,&quot;colorType&quot;:1,&quot;foreColorIndex&quot;:5,&quot;pos&quot;:0.3199999928474426,&quot;transparency&quot;:0.800000011920929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_BRIGHTNESS" val="0"/>
  <p:tag name="KSO_WM_UNIT_TEXT_TYPE" val="1"/>
  <p:tag name="KSO_WM_UNIT_TEXT_LAYER_COUNT" val="1"/>
  <p:tag name="KSO_WM_UNIT_PRESET_TEXT" val="单击此处输入你的项正文，请阐述观点"/>
  <p:tag name="KSO_WM_DIAGRAM_USE_COLOR_VALUE" val="{&quot;color_scheme&quot;:1,&quot;color_type&quot;:1,&quot;theme_color_indexes&quot;:[5,5,5,5,5,5]}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DIAGRAM_GROUP_CODE" val="l1-1"/>
  <p:tag name="KSO_WM_TEMPLATE_CATEGORY" val="diagram"/>
  <p:tag name="KSO_WM_DIAGRAM_VIRTUALLY_FRAME" val="{&quot;height&quot;:369.7,&quot;left&quot;:83.2,&quot;top&quot;:180.55,&quot;width&quot;:507.65}"/>
  <p:tag name="KSO_WM_DIAGRAM_MIN_ITEMCNT" val="2"/>
  <p:tag name="KSO_WM_TAG_VERSION" val="3.0"/>
  <p:tag name="KSO_WM_UNIT_DIAGRAM_ISREFERUNIT" val="0"/>
  <p:tag name="KSO_WM_DIAGRAM_COLOR_TEXT_CAN_REMOVE" val="n"/>
  <p:tag name="KSO_WM_UNIT_SUBTYPE" val="a"/>
  <p:tag name="KSO_WM_UNIT_NOCLEAR" val="0"/>
  <p:tag name="KSO_WM_UNIT_VALUE" val="60"/>
  <p:tag name="KSO_WM_UNIT_COMPATIBLE" val="0"/>
  <p:tag name="KSO_WM_UNIT_DIAGRAM_ISNUMVISUAL" val="0"/>
  <p:tag name="KSO_WM_UNIT_TYPE" val="l_h_f"/>
  <p:tag name="KSO_WM_UNIT_INDEX" val="1_2_1"/>
  <p:tag name="KSO_WM_UNIT_ID" val="diagram20231447_1*l_h_f*1_2_1"/>
  <p:tag name="KSO_WM_TEMPLATE_INDEX" val="20231447"/>
  <p:tag name="KSO_WM_UNIT_LAYERLEVEL" val="1_1_1"/>
  <p:tag name="KSO_WM_DIAGRAM_VERSION" val="3"/>
  <p:tag name="KSO_WM_DIAGRAM_COLOR_TRICK" val="1"/>
  <p:tag name="KSO_WM_DIAGRAM_MAX_ITEMCNT" val="6"/>
  <p:tag name="KSO_WM_DIAGRAM_COLOR_MATCH_VALUE" val="{&quot;shape&quot;:{&quot;fill&quot;:{&quot;gradient&quot;:[{&quot;brightness&quot;:0.6000000238418579,&quot;colorType&quot;:1,&quot;foreColorIndex&quot;:5,&quot;pos&quot;:0.19580000638961792,&quot;transparency&quot;:0},{&quot;brightness&quot;:-0.25,&quot;colorType&quot;:1,&quot;foreColorIndex&quot;:5,&quot;pos&quot;:0.9399999976158142,&quot;transparency&quot;:0},{&quot;brightness&quot;:0,&quot;colorType&quot;:1,&quot;foreColorIndex&quot;:5,&quot;pos&quot;:0.7300000190734863,&quot;transparency&quot;:0}],&quot;type&quot;:3},&quot;glow&quot;:{&quot;colorType&quot;:0},&quot;line&quot;:{&quot;gradient&quot;:[{&quot;brightness&quot;:0,&quot;colorType&quot;:1,&quot;foreColorIndex&quot;:5,&quot;pos&quot;:0,&quot;transparency&quot;:0},{&quot;brightness&quot;:0,&quot;colorType&quot;:1,&quot;foreColorIndex&quot;:5,&quot;pos&quot;:1,&quot;transparency&quot;:0.800000011920929},{&quot;brightness&quot;:0,&quot;colorType&quot;:1,&quot;foreColorIndex&quot;:5,&quot;pos&quot;:0.6499999761581421,&quot;transparency&quot;:0},{&quot;brightness&quot;:0,&quot;colorType&quot;:1,&quot;foreColorIndex&quot;:5,&quot;pos&quot;:0.3199999928474426,&quot;transparency&quot;:0.800000011920929}],&quot;type&quot;:2},&quot;shadow&quot;:{&quot;brightness&quot;:0,&quot;colorType&quot;:1,&quot;foreColorIndex&quot;:5,&quot;transparency&quot;:0.75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_BRIGHTNESS" val="0"/>
  <p:tag name="KSO_WM_UNIT_TEXT_TYPE" val="1"/>
  <p:tag name="KSO_WM_UNIT_TEXT_LAYER_COUNT" val="1"/>
  <p:tag name="KSO_WM_UNIT_PRESET_TEXT" val="单击此处输入你的项正文，请阐述观点"/>
  <p:tag name="KSO_WM_UNIT_FILL_TYPE" val="3"/>
  <p:tag name="KSO_WM_DIAGRAM_USE_COLOR_VALUE" val="{&quot;color_scheme&quot;:1,&quot;color_type&quot;:1,&quot;theme_color_indexes&quot;:[5,5,5,5,5,5]}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1"/>
  <p:tag name="KSO_WM_UNIT_ID" val="diagram20231447_1*l_i*1_1"/>
  <p:tag name="KSO_WM_TEMPLATE_CATEGORY" val="diagram"/>
  <p:tag name="KSO_WM_TEMPLATE_INDEX" val="20231447"/>
  <p:tag name="KSO_WM_UNIT_LAYERLEVEL" val="1_1"/>
  <p:tag name="KSO_WM_TAG_VERSION" val="3.0"/>
  <p:tag name="KSO_WM_DIAGRAM_MAX_ITEMCNT" val="6"/>
  <p:tag name="KSO_WM_DIAGRAM_MIN_ITEMCNT" val="2"/>
  <p:tag name="KSO_WM_DIAGRAM_VIRTUALLY_FRAME" val="{&quot;height&quot;:369.7,&quot;left&quot;:83.2,&quot;top&quot;:180.55,&quot;width&quot;:507.65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ORE_SCHEMECOLOR_INDEX" val="5"/>
  <p:tag name="KSO_WM_DIAGRAM_USE_COLOR_VALUE" val="{&quot;color_scheme&quot;:1,&quot;color_type&quot;:1,&quot;theme_color_indexes&quot;:[5,5,5,5,5,5]}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31447_1*l_h_i*1_2_1"/>
  <p:tag name="KSO_WM_TEMPLATE_CATEGORY" val="diagram"/>
  <p:tag name="KSO_WM_TEMPLATE_INDEX" val="20231447"/>
  <p:tag name="KSO_WM_UNIT_LAYERLEVEL" val="1_1_1"/>
  <p:tag name="KSO_WM_TAG_VERSION" val="3.0"/>
  <p:tag name="KSO_WM_DIAGRAM_MAX_ITEMCNT" val="6"/>
  <p:tag name="KSO_WM_DIAGRAM_MIN_ITEMCNT" val="2"/>
  <p:tag name="KSO_WM_DIAGRAM_VIRTUALLY_FRAME" val="{&quot;height&quot;:369.7,&quot;left&quot;:83.2,&quot;top&quot;:180.55,&quot;width&quot;:507.65}"/>
  <p:tag name="KSO_WM_DIAGRAM_COLOR_MATCH_VALUE" val="{&quot;shape&quot;:{&quot;fill&quot;:{&quot;gradient&quot;:[{&quot;brightness&quot;:0.800000011920929,&quot;colorType&quot;:1,&quot;foreColorIndex&quot;:5,&quot;pos&quot;:0,&quot;transparency&quot;:0},{&quot;brightness&quot;:0.4000000059604645,&quot;colorType&quot;:1,&quot;foreColorIndex&quot;:5,&quot;pos&quot;:1,&quot;transparency&quot;:0}],&quot;type&quot;:3},&quot;glow&quot;:{&quot;colorType&quot;:0},&quot;line&quot;:{&quot;solidLine&quot;:{&quot;brightness&quot;:0.4000000059604645,&quot;colorType&quot;:1,&quot;foreColorIndex&quot;:5,&quot;transparency&quot;:0},&quot;type&quot;:1},&quot;shadow&quot;:{&quot;brightness&quot;:0,&quot;colorType&quot;:1,&quot;foreColorIndex&quot;:5,&quot;transparency&quot;:0.7200000286102295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UNIT_LINE_FORE_SCHEMECOLOR_INDEX" val="5"/>
  <p:tag name="KSO_WM_DIAGRAM_USE_COLOR_VALUE" val="{&quot;color_scheme&quot;:1,&quot;color_type&quot;:1,&quot;theme_color_indexes&quot;:[5,5,5,5,5,5]}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COLOR_TRICK" val="1"/>
  <p:tag name="KSO_WM_UNIT_HIGHLIGHT" val="0"/>
  <p:tag name="KSO_WM_UNIT_DIAGRAM_ISNUMVISUAL" val="0"/>
  <p:tag name="KSO_WM_DIAGRAM_GROUP_CODE" val="l1-1"/>
  <p:tag name="KSO_WM_UNIT_INDEX" val="1_1_1"/>
  <p:tag name="KSO_WM_TEMPLATE_CATEGORY" val="diagram"/>
  <p:tag name="KSO_WM_UNIT_LAYERLEVEL" val="1_1_1"/>
  <p:tag name="KSO_WM_DIAGRAM_MIN_ITEMCNT" val="2"/>
  <p:tag name="KSO_WM_UNIT_SUBTYPE" val="a"/>
  <p:tag name="KSO_WM_UNIT_NOCLEAR" val="0"/>
  <p:tag name="KSO_WM_UNIT_VALUE" val="60"/>
  <p:tag name="KSO_WM_UNIT_COMPATIBLE" val="0"/>
  <p:tag name="KSO_WM_UNIT_DIAGRAM_ISREFERUNIT" val="0"/>
  <p:tag name="KSO_WM_UNIT_TYPE" val="l_h_f"/>
  <p:tag name="KSO_WM_UNIT_ID" val="diagram20231447_1*l_h_f*1_1_1"/>
  <p:tag name="KSO_WM_TEMPLATE_INDEX" val="20231447"/>
  <p:tag name="KSO_WM_TAG_VERSION" val="3.0"/>
  <p:tag name="KSO_WM_DIAGRAM_VERSION" val="3"/>
  <p:tag name="KSO_WM_DIAGRAM_COLOR_TEXT_CAN_REMOVE" val="n"/>
  <p:tag name="KSO_WM_DIAGRAM_MAX_ITEMCNT" val="6"/>
  <p:tag name="KSO_WM_DIAGRAM_VIRTUALLY_FRAME" val="{&quot;height&quot;:369.7,&quot;left&quot;:83.2,&quot;top&quot;:180.55,&quot;width&quot;:507.65}"/>
  <p:tag name="KSO_WM_DIAGRAM_COLOR_MATCH_VALUE" val="{&quot;shape&quot;:{&quot;fill&quot;:{&quot;gradient&quot;:[{&quot;brightness&quot;:0.800000011920929,&quot;colorType&quot;:1,&quot;foreColorIndex&quot;:5,&quot;pos&quot;:0.75,&quot;transparency&quot;:0},{&quot;brightness&quot;:0,&quot;colorType&quot;:2,&quot;pos&quot;:0.47999998927116394,&quot;rgb&quot;:&quot;#f7fbff&quot;,&quot;transparency&quot;:0}],&quot;type&quot;:3},&quot;glow&quot;:{&quot;colorType&quot;:0},&quot;line&quot;:{&quot;gradient&quot;:[{&quot;brightness&quot;:0,&quot;colorType&quot;:1,&quot;foreColorIndex&quot;:5,&quot;pos&quot;:0,&quot;transparency&quot;:0},{&quot;brightness&quot;:0,&quot;colorType&quot;:1,&quot;foreColorIndex&quot;:5,&quot;pos&quot;:1,&quot;transparency&quot;:0.800000011920929},{&quot;brightness&quot;:0,&quot;colorType&quot;:1,&quot;foreColorIndex&quot;:5,&quot;pos&quot;:0.6499999761581421,&quot;transparency&quot;:0},{&quot;brightness&quot;:0,&quot;colorType&quot;:1,&quot;foreColorIndex&quot;:5,&quot;pos&quot;:0.3199999928474426,&quot;transparency&quot;:0.800000011920929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_BRIGHTNESS" val="0"/>
  <p:tag name="KSO_WM_UNIT_TEXT_TYPE" val="1"/>
  <p:tag name="KSO_WM_UNIT_TEXT_LAYER_COUNT" val="1"/>
  <p:tag name="KSO_WM_UNIT_PRESET_TEXT" val="单击此处输入你的项正文，请阐述观点"/>
  <p:tag name="KSO_WM_DIAGRAM_USE_COLOR_VALUE" val="{&quot;color_scheme&quot;:1,&quot;color_type&quot;:1,&quot;theme_color_indexes&quot;:[5,5,5,5,5,5]}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231447_1*l_h_i*1_1_1"/>
  <p:tag name="KSO_WM_TEMPLATE_CATEGORY" val="diagram"/>
  <p:tag name="KSO_WM_TEMPLATE_INDEX" val="20231447"/>
  <p:tag name="KSO_WM_UNIT_LAYERLEVEL" val="1_1_1"/>
  <p:tag name="KSO_WM_TAG_VERSION" val="3.0"/>
  <p:tag name="KSO_WM_DIAGRAM_MAX_ITEMCNT" val="6"/>
  <p:tag name="KSO_WM_DIAGRAM_MIN_ITEMCNT" val="2"/>
  <p:tag name="KSO_WM_DIAGRAM_VIRTUALLY_FRAME" val="{&quot;height&quot;:369.7,&quot;left&quot;:83.2,&quot;top&quot;:180.55,&quot;width&quot;:507.65}"/>
  <p:tag name="KSO_WM_DIAGRAM_COLOR_MATCH_VALUE" val="{&quot;shape&quot;:{&quot;fill&quot;:{&quot;gradient&quot;:[{&quot;brightness&quot;:-0.25,&quot;colorType&quot;:1,&quot;foreColorIndex&quot;:5,&quot;pos&quot;:0.8199999928474426,&quot;transparency&quot;:0},{&quot;brightness&quot;:0.4000000059604645,&quot;colorType&quot;:1,&quot;foreColorIndex&quot;:5,&quot;pos&quot;:0,&quot;transparency&quot;:0},{&quot;brightness&quot;:0,&quot;colorType&quot;:1,&quot;foreColorIndex&quot;:5,&quot;pos&quot;:0.33000001311302185,&quot;transparency&quot;:0}],&quot;type&quot;:3},&quot;glow&quot;:{&quot;colorType&quot;:0},&quot;line&quot;:{&quot;type&quot;:0},&quot;shadow&quot;:{&quot;brightness&quot;:0,&quot;colorType&quot;:1,&quot;foreColorIndex&quot;:5,&quot;transparency&quot;:0.7200000286102295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DIAGRAM_USE_COLOR_VALUE" val="{&quot;color_scheme&quot;:1,&quot;color_type&quot;:1,&quot;theme_color_indexes&quot;:[5,5,5,5,5,5]}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i"/>
  <p:tag name="KSO_WM_UNIT_INDEX" val="1_2"/>
  <p:tag name="KSO_WM_UNIT_ID" val="diagram20231447_1*l_i*1_2"/>
  <p:tag name="KSO_WM_TEMPLATE_CATEGORY" val="diagram"/>
  <p:tag name="KSO_WM_TEMPLATE_INDEX" val="20231447"/>
  <p:tag name="KSO_WM_UNIT_LAYERLEVEL" val="1_1"/>
  <p:tag name="KSO_WM_TAG_VERSION" val="3.0"/>
  <p:tag name="KSO_WM_DIAGRAM_MAX_ITEMCNT" val="6"/>
  <p:tag name="KSO_WM_DIAGRAM_MIN_ITEMCNT" val="2"/>
  <p:tag name="KSO_WM_DIAGRAM_VIRTUALLY_FRAME" val="{&quot;height&quot;:369.7,&quot;left&quot;:83.2,&quot;top&quot;:180.55,&quot;width&quot;:507.65}"/>
  <p:tag name="KSO_WM_DIAGRAM_COLOR_MATCH_VALUE" val="{&quot;shape&quot;:{&quot;fill&quot;:{&quot;type&quot;:0},&quot;glow&quot;:{&quot;colorType&quot;:0},&quot;line&quot;:{&quot;solidLine&quot;:{&quot;brightness&quot;:0.4000000059604645,&quot;colorType&quot;:1,&quot;foreColorIndex&quot;:5,&quot;transparency&quot;:0.44999998807907104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ORE_SCHEMECOLOR_INDEX" val="5"/>
  <p:tag name="KSO_WM_DIAGRAM_USE_COLOR_VALUE" val="{&quot;color_scheme&quot;:1,&quot;color_type&quot;:1,&quot;theme_color_indexes&quot;:[5,5,5,5,5,5]}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69.7,&quot;left&quot;:83.2,&quot;top&quot;:180.55,&quot;width&quot;:507.65}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69.7,&quot;left&quot;:83.2,&quot;top&quot;:180.55,&quot;width&quot;:507.65}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69.7,&quot;left&quot;:83.2,&quot;top&quot;:180.55,&quot;width&quot;:507.65}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28016_5*l_h_i*1_2_1"/>
  <p:tag name="KSO_WM_TEMPLATE_CATEGORY" val="diagram"/>
  <p:tag name="KSO_WM_TEMPLATE_INDEX" val="20228016"/>
  <p:tag name="KSO_WM_UNIT_LAYERLEVEL" val="1_1_1"/>
  <p:tag name="KSO_WM_TAG_VERSION" val="1.0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28016_5*l_h_i*1_2_1"/>
  <p:tag name="KSO_WM_TEMPLATE_CATEGORY" val="diagram"/>
  <p:tag name="KSO_WM_TEMPLATE_INDEX" val="20228016"/>
  <p:tag name="KSO_WM_UNIT_LAYERLEVEL" val="1_1_1"/>
  <p:tag name="KSO_WM_TAG_VERSION" val="1.0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5_1"/>
  <p:tag name="KSO_WM_UNIT_ID" val="diagram20228016_5*l_h_i*1_5_1"/>
  <p:tag name="KSO_WM_TEMPLATE_CATEGORY" val="diagram"/>
  <p:tag name="KSO_WM_TEMPLATE_INDEX" val="20228016"/>
  <p:tag name="KSO_WM_UNIT_LAYERLEVEL" val="1_1_1"/>
  <p:tag name="KSO_WM_TAG_VERSION" val="1.0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186.8,&quot;left&quot;:49.25,&quot;top&quot;:249.8,&quot;width&quot;:871.1}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186.8,&quot;left&quot;:49.25,&quot;top&quot;:249.8,&quot;width&quot;:871.1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  <p:tag name="KSO_WM_SPECIAL_SOURCE" val="bdnul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502.55,&quot;left&quot;:42.3,&quot;top&quot;:21.55,&quot;width&quot;:865.95}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FILL_FORE_SCHEMECOLOR_INDEX_1_BRIGHTNESS" val="0"/>
  <p:tag name="KSO_WM_UNIT_FILL_FORE_SCHEMECOLOR_INDEX_1" val="10"/>
  <p:tag name="KSO_WM_UNIT_FILL_FORE_SCHEMECOLOR_INDEX_1_POS" val="0.04"/>
  <p:tag name="KSO_WM_UNIT_FILL_FORE_SCHEMECOLOR_INDEX_1_TRANS" val="0"/>
  <p:tag name="KSO_WM_UNIT_FILL_FORE_SCHEMECOLOR_INDEX_2_BRIGHTNESS" val="0"/>
  <p:tag name="KSO_WM_UNIT_FILL_FORE_SCHEMECOLOR_INDEX_2" val="5"/>
  <p:tag name="KSO_WM_UNIT_FILL_FORE_SCHEMECOLOR_INDEX_2_POS" val="0.54"/>
  <p:tag name="KSO_WM_UNIT_FILL_FORE_SCHEMECOLOR_INDEX_2_TRANS" val="0"/>
  <p:tag name="KSO_WM_UNIT_FILL_FORE_SCHEMECOLOR_INDEX_3_BRIGHTNESS" val="0"/>
  <p:tag name="KSO_WM_UNIT_FILL_FORE_SCHEMECOLOR_INDEX_3" val="5"/>
  <p:tag name="KSO_WM_UNIT_FILL_FORE_SCHEMECOLOR_INDEX_3_POS" val="1"/>
  <p:tag name="KSO_WM_UNIT_FILL_FORE_SCHEMECOLOR_INDEX_3_TRANS" val="0"/>
  <p:tag name="KSO_WM_UNIT_FILL_GRADIENT_TYPE" val="0"/>
  <p:tag name="KSO_WM_UNIT_FILL_GRADIENT_ANGLE" val="45"/>
  <p:tag name="KSO_WM_UNIT_FILL_GRADIENT_DIRECTION" val="0"/>
  <p:tag name="KSO_WM_UNIT_FILL_TYPE" val="3"/>
  <p:tag name="KSO_WM_UNIT_TEXT_FILL_FORE_SCHEMECOLOR_INDEX_BRIGHTNESS" val="0"/>
  <p:tag name="KSO_WM_UNIT_TEXT_FILL_TYPE" val="1"/>
  <p:tag name="KSO_WM_UNIT_LINE_FORE_SCHEMECOLOR_INDEX_1_BRIGHTNESS" val="0"/>
  <p:tag name="KSO_WM_UNIT_LINE_FORE_SCHEMECOLOR_INDEX_1" val="5"/>
  <p:tag name="KSO_WM_UNIT_LINE_FORE_SCHEMECOLOR_INDEX_1_POS" val="0"/>
  <p:tag name="KSO_WM_UNIT_LINE_FORE_SCHEMECOLOR_INDEX_1_TRANS" val="1"/>
  <p:tag name="KSO_WM_UNIT_LINE_FORE_SCHEMECOLOR_INDEX_2_BRIGHTNESS" val="0"/>
  <p:tag name="KSO_WM_UNIT_LINE_FORE_SCHEMECOLOR_INDEX_2" val="5"/>
  <p:tag name="KSO_WM_UNIT_LINE_FORE_SCHEMECOLOR_INDEX_2_POS" val="0.64"/>
  <p:tag name="KSO_WM_UNIT_LINE_FORE_SCHEMECOLOR_INDEX_2_TRANS" val="0"/>
  <p:tag name="KSO_WM_UNIT_LINE_FORE_SCHEMECOLOR_INDEX_3_BRIGHTNESS" val="0.8"/>
  <p:tag name="KSO_WM_UNIT_LINE_FORE_SCHEMECOLOR_INDEX_3" val="15"/>
  <p:tag name="KSO_WM_UNIT_LINE_FORE_SCHEMECOLOR_INDEX_3_POS" val="0.9"/>
  <p:tag name="KSO_WM_UNIT_LINE_FORE_SCHEMECOLOR_INDEX_3_TRANS" val="0.53"/>
  <p:tag name="KSO_WM_UNIT_LINE_FORE_SCHEMECOLOR_INDEX_4_BRIGHTNESS" val="0.8"/>
  <p:tag name="KSO_WM_UNIT_LINE_FORE_SCHEMECOLOR_INDEX_4" val="15"/>
  <p:tag name="KSO_WM_UNIT_LINE_FORE_SCHEMECOLOR_INDEX_4_POS" val="0.95"/>
  <p:tag name="KSO_WM_UNIT_LINE_FORE_SCHEMECOLOR_INDEX_4_TRANS" val="0"/>
  <p:tag name="KSO_WM_UNIT_LINE_FORE_SCHEMECOLOR_INDEX_5_BRIGHTNESS" val="0.8"/>
  <p:tag name="KSO_WM_UNIT_LINE_FORE_SCHEMECOLOR_INDEX_5" val="15"/>
  <p:tag name="KSO_WM_UNIT_LINE_FORE_SCHEMECOLOR_INDEX_5_POS" val="1"/>
  <p:tag name="KSO_WM_UNIT_LINE_FORE_SCHEMECOLOR_INDEX_5_TRANS" val="0.9"/>
  <p:tag name="KSO_WM_UNIT_LINE_GRADIENT_TYPE" val="0"/>
  <p:tag name="KSO_WM_UNIT_LINE_GRADIENT_ANGLE" val="0"/>
  <p:tag name="KSO_WM_UNIT_LINE_GRADIENT_DIRECTION" val="3"/>
  <p:tag name="KSO_WM_UNIT_LINE_FILL_TYPE" val="5"/>
  <p:tag name="KSO_WM_UNIT_HIGHLIGHT" val="0"/>
  <p:tag name="KSO_WM_UNIT_COMPATIBLE" val="0"/>
  <p:tag name="KSO_WM_UNIT_DIAGRAM_ISNUMVISUAL" val="0"/>
  <p:tag name="KSO_WM_UNIT_DIAGRAM_ISREFERUNIT" val="0"/>
  <p:tag name="KSO_WM_UNIT_ID" val="diagram20230945_2*n_h_i*1_2_1"/>
  <p:tag name="KSO_WM_TEMPLATE_CATEGORY" val="diagram"/>
  <p:tag name="KSO_WM_TEMPLATE_INDEX" val="20230945"/>
  <p:tag name="KSO_WM_UNIT_LAYERLEVEL" val="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UNIT_TYPE" val="n_h_i"/>
  <p:tag name="KSO_WM_UNIT_INDEX" val="1_2_1"/>
  <p:tag name="KSO_WM_DIAGRAM_MAX_ITEMCNT" val="4"/>
  <p:tag name="KSO_WM_DIAGRAM_MIN_ITEMCNT" val="2"/>
  <p:tag name="KSO_WM_DIAGRAM_VIRTUALLY_FRAME" val="{&quot;height&quot;:153.2,&quot;left&quot;:165.25,&quot;top&quot;:4.15,&quot;width&quot;:100.05}"/>
  <p:tag name="KSO_WM_DIAGRAM_COLOR_MATCH_VALUE" val="{&quot;shape&quot;:{&quot;fill&quot;:{&quot;type&quot;:0},&quot;glow&quot;:{&quot;colorType&quot;:0},&quot;line&quot;:{&quot;gradient&quot;:[{&quot;brightness&quot;:0.5,&quot;colorType&quot;:1,&quot;foreColorIndex&quot;:13,&quot;pos&quot;:1,&quot;transparency&quot;:0.699999988079071},{&quot;brightness&quot;:0.800000011920929,&quot;colorType&quot;:2,&quot;pos&quot;:0.15000000596046448,&quot;rgb&quot;:&quot;#ffffff&quot;,&quot;transparency&quot;:1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9,9,9,9,9,9]}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FILL_FORE_SCHEMECOLOR_INDEX_1_BRIGHTNESS" val="0"/>
  <p:tag name="KSO_WM_UNIT_FILL_FORE_SCHEMECOLOR_INDEX_1" val="10"/>
  <p:tag name="KSO_WM_UNIT_FILL_FORE_SCHEMECOLOR_INDEX_1_POS" val="0.04"/>
  <p:tag name="KSO_WM_UNIT_FILL_FORE_SCHEMECOLOR_INDEX_1_TRANS" val="0"/>
  <p:tag name="KSO_WM_UNIT_FILL_FORE_SCHEMECOLOR_INDEX_2_BRIGHTNESS" val="0"/>
  <p:tag name="KSO_WM_UNIT_FILL_FORE_SCHEMECOLOR_INDEX_2" val="5"/>
  <p:tag name="KSO_WM_UNIT_FILL_FORE_SCHEMECOLOR_INDEX_2_POS" val="0.54"/>
  <p:tag name="KSO_WM_UNIT_FILL_FORE_SCHEMECOLOR_INDEX_2_TRANS" val="0"/>
  <p:tag name="KSO_WM_UNIT_FILL_FORE_SCHEMECOLOR_INDEX_3_BRIGHTNESS" val="0"/>
  <p:tag name="KSO_WM_UNIT_FILL_FORE_SCHEMECOLOR_INDEX_3" val="5"/>
  <p:tag name="KSO_WM_UNIT_FILL_FORE_SCHEMECOLOR_INDEX_3_POS" val="1"/>
  <p:tag name="KSO_WM_UNIT_FILL_FORE_SCHEMECOLOR_INDEX_3_TRANS" val="0"/>
  <p:tag name="KSO_WM_UNIT_FILL_GRADIENT_TYPE" val="0"/>
  <p:tag name="KSO_WM_UNIT_FILL_GRADIENT_ANGLE" val="45"/>
  <p:tag name="KSO_WM_UNIT_FILL_GRADIENT_DIRECTION" val="0"/>
  <p:tag name="KSO_WM_UNIT_TEXT_FILL_FORE_SCHEMECOLOR_INDEX_BRIGHTNESS" val="0"/>
  <p:tag name="KSO_WM_UNIT_LINE_FORE_SCHEMECOLOR_INDEX_1_BRIGHTNESS" val="0.95"/>
  <p:tag name="KSO_WM_UNIT_LINE_FORE_SCHEMECOLOR_INDEX_1" val="5"/>
  <p:tag name="KSO_WM_UNIT_LINE_FORE_SCHEMECOLOR_INDEX_1_POS" val="0.09"/>
  <p:tag name="KSO_WM_UNIT_LINE_FORE_SCHEMECOLOR_INDEX_1_TRANS" val="0.3"/>
  <p:tag name="KSO_WM_UNIT_HIGHLIGHT" val="0"/>
  <p:tag name="KSO_WM_UNIT_COMPATIBLE" val="0"/>
  <p:tag name="KSO_WM_UNIT_DIAGRAM_ISNUMVISUAL" val="0"/>
  <p:tag name="KSO_WM_UNIT_DIAGRAM_ISREFERUNIT" val="0"/>
  <p:tag name="KSO_WM_UNIT_ID" val="diagram20230945_2*n_h_h_i*1_2_1_1"/>
  <p:tag name="KSO_WM_TEMPLATE_CATEGORY" val="diagram"/>
  <p:tag name="KSO_WM_TEMPLATE_INDEX" val="20230945"/>
  <p:tag name="KSO_WM_UNIT_LAYERLEVEL" val="1_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UNIT_SUBTYPE" val="d"/>
  <p:tag name="KSO_WM_UNIT_TYPE" val="n_h_h_i"/>
  <p:tag name="KSO_WM_UNIT_INDEX" val="1_2_1_1"/>
  <p:tag name="KSO_WM_DIAGRAM_MAX_ITEMCNT" val="4"/>
  <p:tag name="KSO_WM_DIAGRAM_MIN_ITEMCNT" val="2"/>
  <p:tag name="KSO_WM_DIAGRAM_VIRTUALLY_FRAME" val="{&quot;height&quot;:321.55,&quot;left&quot;:165.3,&quot;top&quot;:-23.05,&quot;width&quot;:370.9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gradient&quot;:[{&quot;brightness&quot;:0,&quot;colorType&quot;:2,&quot;pos&quot;:0.3700000047683716,&quot;rgb&quot;:&quot;#ffffff&quot;,&quot;transparency&quot;:0},{&quot;brightness&quot;:0.800000011920929,&quot;colorType&quot;:1,&quot;foreColorIndex&quot;:5,&quot;pos&quot;:0,&quot;transparency&quot;:0},{&quot;brightness&quot;:0,&quot;colorType&quot;:2,&quot;pos&quot;:1,&quot;rgb&quot;:&quot;#ffffff&quot;,&quot;transparency&quot;:0},{&quot;brightness&quot;:0.800000011920929,&quot;colorType&quot;:1,&quot;foreColorIndex&quot;:5,&quot;pos&quot;:0.7099999785423279,&quot;transparency&quot;:0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FILL_TYPE" val="1"/>
  <p:tag name="KSO_WM_UNIT_FILL_FORE_SCHEMECOLOR_INDEX" val="5"/>
  <p:tag name="KSO_WM_UNIT_FILL_FORE_SCHEMECOLOR_INDEX_BRIGHTNESS" val="0"/>
  <p:tag name="KSO_WM_DIAGRAM_USE_COLOR_VALUE" val="{&quot;color_scheme&quot;:1,&quot;color_type&quot;:1,&quot;theme_color_indexes&quot;:[9,9,9,9,9,9]}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FILL_FORE_SCHEMECOLOR_INDEX_1_BRIGHTNESS" val="0"/>
  <p:tag name="KSO_WM_UNIT_FILL_FORE_SCHEMECOLOR_INDEX_1" val="10"/>
  <p:tag name="KSO_WM_UNIT_FILL_FORE_SCHEMECOLOR_INDEX_1_POS" val="0.04"/>
  <p:tag name="KSO_WM_UNIT_FILL_FORE_SCHEMECOLOR_INDEX_1_TRANS" val="0"/>
  <p:tag name="KSO_WM_UNIT_FILL_FORE_SCHEMECOLOR_INDEX_2_BRIGHTNESS" val="0"/>
  <p:tag name="KSO_WM_UNIT_FILL_FORE_SCHEMECOLOR_INDEX_2" val="5"/>
  <p:tag name="KSO_WM_UNIT_FILL_FORE_SCHEMECOLOR_INDEX_2_POS" val="0.54"/>
  <p:tag name="KSO_WM_UNIT_FILL_FORE_SCHEMECOLOR_INDEX_2_TRANS" val="0"/>
  <p:tag name="KSO_WM_UNIT_FILL_FORE_SCHEMECOLOR_INDEX_3_BRIGHTNESS" val="0"/>
  <p:tag name="KSO_WM_UNIT_FILL_FORE_SCHEMECOLOR_INDEX_3" val="5"/>
  <p:tag name="KSO_WM_UNIT_FILL_FORE_SCHEMECOLOR_INDEX_3_POS" val="1"/>
  <p:tag name="KSO_WM_UNIT_FILL_FORE_SCHEMECOLOR_INDEX_3_TRANS" val="0"/>
  <p:tag name="KSO_WM_UNIT_FILL_GRADIENT_TYPE" val="0"/>
  <p:tag name="KSO_WM_UNIT_FILL_GRADIENT_ANGLE" val="45"/>
  <p:tag name="KSO_WM_UNIT_FILL_GRADIENT_DIRECTION" val="0"/>
  <p:tag name="KSO_WM_UNIT_TEXT_FILL_FORE_SCHEMECOLOR_INDEX_BRIGHTNESS" val="0"/>
  <p:tag name="KSO_WM_UNIT_LINE_FORE_SCHEMECOLOR_INDEX_1_BRIGHTNESS" val="0.95"/>
  <p:tag name="KSO_WM_UNIT_LINE_FORE_SCHEMECOLOR_INDEX_1" val="5"/>
  <p:tag name="KSO_WM_UNIT_LINE_FORE_SCHEMECOLOR_INDEX_1_POS" val="0.09"/>
  <p:tag name="KSO_WM_UNIT_LINE_FORE_SCHEMECOLOR_INDEX_1_TRANS" val="0.3"/>
  <p:tag name="KSO_WM_UNIT_HIGHLIGHT" val="0"/>
  <p:tag name="KSO_WM_UNIT_COMPATIBLE" val="0"/>
  <p:tag name="KSO_WM_UNIT_DIAGRAM_ISNUMVISUAL" val="0"/>
  <p:tag name="KSO_WM_UNIT_DIAGRAM_ISREFERUNIT" val="0"/>
  <p:tag name="KSO_WM_UNIT_ID" val="diagram20230945_2*n_h_h_i*1_2_1_1"/>
  <p:tag name="KSO_WM_TEMPLATE_CATEGORY" val="diagram"/>
  <p:tag name="KSO_WM_TEMPLATE_INDEX" val="20230945"/>
  <p:tag name="KSO_WM_UNIT_LAYERLEVEL" val="1_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UNIT_SUBTYPE" val="d"/>
  <p:tag name="KSO_WM_UNIT_TYPE" val="n_h_h_i"/>
  <p:tag name="KSO_WM_UNIT_INDEX" val="1_2_1_1"/>
  <p:tag name="KSO_WM_DIAGRAM_MAX_ITEMCNT" val="4"/>
  <p:tag name="KSO_WM_DIAGRAM_MIN_ITEMCNT" val="2"/>
  <p:tag name="KSO_WM_DIAGRAM_VIRTUALLY_FRAME" val="{&quot;height&quot;:321.55,&quot;left&quot;:165.3,&quot;top&quot;:-23.05,&quot;width&quot;:370.9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gradient&quot;:[{&quot;brightness&quot;:0,&quot;colorType&quot;:2,&quot;pos&quot;:0.3700000047683716,&quot;rgb&quot;:&quot;#ffffff&quot;,&quot;transparency&quot;:0},{&quot;brightness&quot;:0.800000011920929,&quot;colorType&quot;:1,&quot;foreColorIndex&quot;:5,&quot;pos&quot;:0,&quot;transparency&quot;:0},{&quot;brightness&quot;:0,&quot;colorType&quot;:2,&quot;pos&quot;:1,&quot;rgb&quot;:&quot;#ffffff&quot;,&quot;transparency&quot;:0},{&quot;brightness&quot;:0.800000011920929,&quot;colorType&quot;:1,&quot;foreColorIndex&quot;:5,&quot;pos&quot;:0.7099999785423279,&quot;transparency&quot;:0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FILL_TYPE" val="1"/>
  <p:tag name="KSO_WM_UNIT_FILL_FORE_SCHEMECOLOR_INDEX" val="5"/>
  <p:tag name="KSO_WM_UNIT_FILL_FORE_SCHEMECOLOR_INDEX_BRIGHTNESS" val="0"/>
  <p:tag name="KSO_WM_DIAGRAM_USE_COLOR_VALUE" val="{&quot;color_scheme&quot;:1,&quot;color_type&quot;:1,&quot;theme_color_indexes&quot;:[9,9,9,9,9,9]}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FILL_FORE_SCHEMECOLOR_INDEX_1_BRIGHTNESS" val="0"/>
  <p:tag name="KSO_WM_UNIT_FILL_FORE_SCHEMECOLOR_INDEX_1" val="10"/>
  <p:tag name="KSO_WM_UNIT_FILL_FORE_SCHEMECOLOR_INDEX_1_POS" val="0.04"/>
  <p:tag name="KSO_WM_UNIT_FILL_FORE_SCHEMECOLOR_INDEX_1_TRANS" val="0"/>
  <p:tag name="KSO_WM_UNIT_FILL_FORE_SCHEMECOLOR_INDEX_2_BRIGHTNESS" val="0"/>
  <p:tag name="KSO_WM_UNIT_FILL_FORE_SCHEMECOLOR_INDEX_2" val="5"/>
  <p:tag name="KSO_WM_UNIT_FILL_FORE_SCHEMECOLOR_INDEX_2_POS" val="0.54"/>
  <p:tag name="KSO_WM_UNIT_FILL_FORE_SCHEMECOLOR_INDEX_2_TRANS" val="0"/>
  <p:tag name="KSO_WM_UNIT_FILL_FORE_SCHEMECOLOR_INDEX_3_BRIGHTNESS" val="0"/>
  <p:tag name="KSO_WM_UNIT_FILL_FORE_SCHEMECOLOR_INDEX_3" val="5"/>
  <p:tag name="KSO_WM_UNIT_FILL_FORE_SCHEMECOLOR_INDEX_3_POS" val="1"/>
  <p:tag name="KSO_WM_UNIT_FILL_FORE_SCHEMECOLOR_INDEX_3_TRANS" val="0"/>
  <p:tag name="KSO_WM_UNIT_FILL_GRADIENT_TYPE" val="0"/>
  <p:tag name="KSO_WM_UNIT_FILL_GRADIENT_ANGLE" val="45"/>
  <p:tag name="KSO_WM_UNIT_FILL_GRADIENT_DIRECTION" val="0"/>
  <p:tag name="KSO_WM_UNIT_TEXT_FILL_FORE_SCHEMECOLOR_INDEX_BRIGHTNESS" val="0"/>
  <p:tag name="KSO_WM_UNIT_LINE_FORE_SCHEMECOLOR_INDEX_1_BRIGHTNESS" val="0.95"/>
  <p:tag name="KSO_WM_UNIT_LINE_FORE_SCHEMECOLOR_INDEX_1" val="5"/>
  <p:tag name="KSO_WM_UNIT_LINE_FORE_SCHEMECOLOR_INDEX_1_POS" val="0.09"/>
  <p:tag name="KSO_WM_UNIT_LINE_FORE_SCHEMECOLOR_INDEX_1_TRANS" val="0.3"/>
  <p:tag name="KSO_WM_UNIT_HIGHLIGHT" val="0"/>
  <p:tag name="KSO_WM_UNIT_COMPATIBLE" val="0"/>
  <p:tag name="KSO_WM_UNIT_DIAGRAM_ISNUMVISUAL" val="0"/>
  <p:tag name="KSO_WM_UNIT_DIAGRAM_ISREFERUNIT" val="0"/>
  <p:tag name="KSO_WM_UNIT_ID" val="diagram20230945_2*n_h_h_i*1_2_1_1"/>
  <p:tag name="KSO_WM_TEMPLATE_CATEGORY" val="diagram"/>
  <p:tag name="KSO_WM_TEMPLATE_INDEX" val="20230945"/>
  <p:tag name="KSO_WM_UNIT_LAYERLEVEL" val="1_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UNIT_SUBTYPE" val="d"/>
  <p:tag name="KSO_WM_UNIT_TYPE" val="n_h_h_i"/>
  <p:tag name="KSO_WM_UNIT_INDEX" val="1_2_1_1"/>
  <p:tag name="KSO_WM_DIAGRAM_MAX_ITEMCNT" val="4"/>
  <p:tag name="KSO_WM_DIAGRAM_MIN_ITEMCNT" val="2"/>
  <p:tag name="KSO_WM_DIAGRAM_VIRTUALLY_FRAME" val="{&quot;height&quot;:321.55,&quot;left&quot;:165.3,&quot;top&quot;:-23.05,&quot;width&quot;:370.9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gradient&quot;:[{&quot;brightness&quot;:0,&quot;colorType&quot;:2,&quot;pos&quot;:0.3700000047683716,&quot;rgb&quot;:&quot;#ffffff&quot;,&quot;transparency&quot;:0},{&quot;brightness&quot;:0.800000011920929,&quot;colorType&quot;:1,&quot;foreColorIndex&quot;:5,&quot;pos&quot;:0,&quot;transparency&quot;:0},{&quot;brightness&quot;:0,&quot;colorType&quot;:2,&quot;pos&quot;:1,&quot;rgb&quot;:&quot;#ffffff&quot;,&quot;transparency&quot;:0},{&quot;brightness&quot;:0.800000011920929,&quot;colorType&quot;:1,&quot;foreColorIndex&quot;:5,&quot;pos&quot;:0.7099999785423279,&quot;transparency&quot;:0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FILL_TYPE" val="1"/>
  <p:tag name="KSO_WM_UNIT_FILL_FORE_SCHEMECOLOR_INDEX" val="5"/>
  <p:tag name="KSO_WM_UNIT_FILL_FORE_SCHEMECOLOR_INDEX_BRIGHTNESS" val="0"/>
  <p:tag name="KSO_WM_DIAGRAM_USE_COLOR_VALUE" val="{&quot;color_scheme&quot;:1,&quot;color_type&quot;:1,&quot;theme_color_indexes&quot;:[9,9,9,9,9,9]}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502.55,&quot;left&quot;:42.3,&quot;top&quot;:21.55,&quot;width&quot;:865.95}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502.55,&quot;left&quot;:42.3,&quot;top&quot;:21.55,&quot;width&quot;:865.95}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502.55,&quot;left&quot;:42.3,&quot;top&quot;:21.55,&quot;width&quot;:865.95}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502.55,&quot;left&quot;:42.3,&quot;top&quot;:21.55,&quot;width&quot;:865.95}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502.55,&quot;left&quot;:42.3,&quot;top&quot;:21.55,&quot;width&quot;:865.95}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502.55,&quot;left&quot;:42.3,&quot;top&quot;:21.55,&quot;width&quot;:865.95}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502.55,&quot;left&quot;:42.3,&quot;top&quot;:21.55,&quot;width&quot;:865.95}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502.55,&quot;left&quot;:42.3,&quot;top&quot;:21.55,&quot;width&quot;:865.95}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15.8238356164384,&quot;left&quot;:242.2,&quot;top&quot;:78.92616438356167,&quot;width&quot;:765.65}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28016_5*l_h_i*1_2_1"/>
  <p:tag name="KSO_WM_TEMPLATE_CATEGORY" val="diagram"/>
  <p:tag name="KSO_WM_TEMPLATE_INDEX" val="20228016"/>
  <p:tag name="KSO_WM_UNIT_LAYERLEVEL" val="1_1_1"/>
  <p:tag name="KSO_WM_TAG_VERSION" val="1.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28016_5*l_h_i*1_2_1"/>
  <p:tag name="KSO_WM_TEMPLATE_CATEGORY" val="diagram"/>
  <p:tag name="KSO_WM_TEMPLATE_INDEX" val="20228016"/>
  <p:tag name="KSO_WM_UNIT_LAYERLEVEL" val="1_1_1"/>
  <p:tag name="KSO_WM_TAG_VERSION" val="1.0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5_1"/>
  <p:tag name="KSO_WM_UNIT_ID" val="diagram20228016_5*l_h_i*1_5_1"/>
  <p:tag name="KSO_WM_TEMPLATE_CATEGORY" val="diagram"/>
  <p:tag name="KSO_WM_TEMPLATE_INDEX" val="20228016"/>
  <p:tag name="KSO_WM_UNIT_LAYERLEVEL" val="1_1_1"/>
  <p:tag name="KSO_WM_TAG_VERSION" val="1.0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182020_2*l_h_i*1_2_1"/>
  <p:tag name="KSO_WM_TEMPLATE_CATEGORY" val="diagram"/>
  <p:tag name="KSO_WM_TEMPLATE_INDEX" val="20182020"/>
  <p:tag name="KSO_WM_UNIT_LAYERLEVEL" val="1_1_1"/>
  <p:tag name="KSO_WM_TAG_VERSION" val="1.0"/>
  <p:tag name="KSO_WM_UNIT_FILL_FORE_SCHEMECOLOR_INDEX" val="6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6"/>
  <p:tag name="KSO_WM_UNIT_ID" val="diagram20182020_2*l_h_i*1_2_6"/>
  <p:tag name="KSO_WM_TEMPLATE_CATEGORY" val="diagram"/>
  <p:tag name="KSO_WM_TEMPLATE_INDEX" val="20182020"/>
  <p:tag name="KSO_WM_UNIT_LAYERLEVEL" val="1_1_1"/>
  <p:tag name="KSO_WM_TAG_VERSION" val="1.0"/>
  <p:tag name="KSO_WM_UNIT_FILL_FORE_SCHEMECOLOR_INDEX" val="6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182020_2*l_h_i*1_2_1"/>
  <p:tag name="KSO_WM_TEMPLATE_CATEGORY" val="diagram"/>
  <p:tag name="KSO_WM_TEMPLATE_INDEX" val="20182020"/>
  <p:tag name="KSO_WM_UNIT_LAYERLEVEL" val="1_1_1"/>
  <p:tag name="KSO_WM_TAG_VERSION" val="1.0"/>
  <p:tag name="KSO_WM_UNIT_FILL_FORE_SCHEMECOLOR_INDEX" val="6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6"/>
  <p:tag name="KSO_WM_UNIT_ID" val="diagram20182020_2*l_h_i*1_2_6"/>
  <p:tag name="KSO_WM_TEMPLATE_CATEGORY" val="diagram"/>
  <p:tag name="KSO_WM_TEMPLATE_INDEX" val="20182020"/>
  <p:tag name="KSO_WM_UNIT_LAYERLEVEL" val="1_1_1"/>
  <p:tag name="KSO_WM_TAG_VERSION" val="1.0"/>
  <p:tag name="KSO_WM_UNIT_FILL_FORE_SCHEMECOLOR_INDEX" val="6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182020_2*l_h_i*1_2_1"/>
  <p:tag name="KSO_WM_TEMPLATE_CATEGORY" val="diagram"/>
  <p:tag name="KSO_WM_TEMPLATE_INDEX" val="20182020"/>
  <p:tag name="KSO_WM_UNIT_LAYERLEVEL" val="1_1_1"/>
  <p:tag name="KSO_WM_TAG_VERSION" val="1.0"/>
  <p:tag name="KSO_WM_UNIT_FILL_FORE_SCHEMECOLOR_INDEX" val="6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6"/>
  <p:tag name="KSO_WM_UNIT_ID" val="diagram20182020_2*l_h_i*1_2_6"/>
  <p:tag name="KSO_WM_TEMPLATE_CATEGORY" val="diagram"/>
  <p:tag name="KSO_WM_TEMPLATE_INDEX" val="20182020"/>
  <p:tag name="KSO_WM_UNIT_LAYERLEVEL" val="1_1_1"/>
  <p:tag name="KSO_WM_TAG_VERSION" val="1.0"/>
  <p:tag name="KSO_WM_UNIT_FILL_FORE_SCHEMECOLOR_INDEX" val="6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502.55,&quot;left&quot;:42.3,&quot;top&quot;:21.55,&quot;width&quot;:865.95}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15.8238356164384,&quot;left&quot;:242.2,&quot;top&quot;:78.92616438356167,&quot;width&quot;:765.65}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502.55,&quot;left&quot;:42.3,&quot;top&quot;:21.55,&quot;width&quot;:865.95}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186.8,&quot;left&quot;:49.25,&quot;top&quot;:249.8,&quot;width&quot;:871.1}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186.8,&quot;left&quot;:49.25,&quot;top&quot;:249.8,&quot;width&quot;:871.1}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186.8,&quot;left&quot;:49.25,&quot;top&quot;:249.8,&quot;width&quot;:871.1}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186.8,&quot;left&quot;:49.25,&quot;top&quot;:249.8,&quot;width&quot;:871.1}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186.8,&quot;left&quot;:49.25,&quot;top&quot;:249.8,&quot;width&quot;:871.1}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186.8,&quot;left&quot;:49.25,&quot;top&quot;:249.8,&quot;width&quot;:871.1}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  <p:tag name="KSO_WM_SPECIAL_SOURCE" val="bdnul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15.8238356164384,&quot;left&quot;:242.2,&quot;top&quot;:78.92616438356167,&quot;width&quot;:765.65}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74753"/>
  <p:tag name="KSO_WM_BEAUTIFY_FLAG" val="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44.39030596889842,&quot;left&quot;:0.11290132894272609,&quot;top&quot;:193.49397016893528,&quot;width&quot;:959.9999999999998}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44.39030596889842,&quot;left&quot;:0.11290132894272609,&quot;top&quot;:193.49397016893528,&quot;width&quot;:959.9999999999998}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44.39030596889842,&quot;left&quot;:0.11290132894272609,&quot;top&quot;:193.49397016893528,&quot;width&quot;:959.9999999999998}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44.39030596889842,&quot;left&quot;:0.11290132894272609,&quot;top&quot;:193.49397016893528,&quot;width&quot;:959.9999999999998}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44.39030596889842,&quot;left&quot;:0.11290132894272609,&quot;top&quot;:193.49397016893528,&quot;width&quot;:959.9999999999998}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44.39030596889842,&quot;left&quot;:0.11290132894272609,&quot;top&quot;:193.49397016893528,&quot;width&quot;:959.9999999999998}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44.39030596889842,&quot;left&quot;:0.11290132894272609,&quot;top&quot;:193.49397016893528,&quot;width&quot;:959.9999999999998}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44.39030596889842,&quot;left&quot;:0.11290132894272609,&quot;top&quot;:193.49397016893528,&quot;width&quot;:959.9999999999998}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15.8238356164384,&quot;left&quot;:242.2,&quot;top&quot;:78.92616438356167,&quot;width&quot;:765.65}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44.39030596889842,&quot;left&quot;:0.11290132894272609,&quot;top&quot;:193.49397016893528,&quot;width&quot;:959.9999999999998}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44.39030596889842,&quot;left&quot;:0.11290132894272609,&quot;top&quot;:193.49397016893528,&quot;width&quot;:959.9999999999998}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44.39030596889842,&quot;left&quot;:0.11290132894272609,&quot;top&quot;:193.49397016893528,&quot;width&quot;:959.9999999999998}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44.39030596889842,&quot;left&quot;:0.11290132894272609,&quot;top&quot;:193.49397016893528,&quot;width&quot;:959.9999999999998}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44.39030596889842,&quot;left&quot;:0.11290132894272609,&quot;top&quot;:193.49397016893528,&quot;width&quot;:959.9999999999998}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44.39030596889842,&quot;left&quot;:0.11290132894272609,&quot;top&quot;:193.49397016893528,&quot;width&quot;:959.9999999999998}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44.39030596889842,&quot;left&quot;:0.11290132894272609,&quot;top&quot;:193.49397016893528,&quot;width&quot;:959.9999999999998}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44.39030596889842,&quot;left&quot;:0.11290132894272609,&quot;top&quot;:193.49397016893528,&quot;width&quot;:959.9999999999998}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44.39030596889842,&quot;left&quot;:0.11290132894272609,&quot;top&quot;:193.49397016893528,&quot;width&quot;:959.9999999999998}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44.39030596889842,&quot;left&quot;:0.11290132894272609,&quot;top&quot;:193.49397016893528,&quot;width&quot;:959.9999999999998}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  <p:tag name="KSO_WM_SPECIAL_SOURCE" val="bdnul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74753"/>
  <p:tag name="KSO_WM_BEAUTIFY_FLAG" val="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186.8,&quot;left&quot;:49.25,&quot;top&quot;:249.8,&quot;width&quot;:871.1}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186.8,&quot;left&quot;:49.25,&quot;top&quot;:249.8,&quot;width&quot;:871.1}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186.8,&quot;left&quot;:49.25,&quot;top&quot;:249.8,&quot;width&quot;:871.1}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186.8,&quot;left&quot;:49.25,&quot;top&quot;:249.8,&quot;width&quot;:871.1}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186.8,&quot;left&quot;:49.25,&quot;top&quot;:249.8,&quot;width&quot;:871.1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  <p:tag name="KSO_WM_UNIT_TEXT_FILL_FORE_SCHEMECOLOR_INDEX_BRIGHTNESS" val="0"/>
  <p:tag name="KSO_WM_UNIT_TEXT_FILL_FORE_SCHEMECOLOR_INDEX" val="5"/>
  <p:tag name="KSO_WM_UNIT_TEXT_FILL_TYPE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186.8,&quot;left&quot;:49.25,&quot;top&quot;:249.8,&quot;width&quot;:871.1}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15.8238356164384,&quot;left&quot;:242.2,&quot;top&quot;:78.92616438356167,&quot;width&quot;:765.65}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15.8238356164384,&quot;left&quot;:242.2,&quot;top&quot;:78.92616438356167,&quot;width&quot;:765.65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15.8238356164384,&quot;left&quot;:242.2,&quot;top&quot;:78.92616438356167,&quot;width&quot;:765.65}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415.8238356164384,&quot;left&quot;:242.2,&quot;top&quot;:78.92616438356167,&quot;width&quot;:765.65}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15.8238356164384,&quot;left&quot;:242.2,&quot;top&quot;:78.92616438356167,&quot;width&quot;:765.65}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42.47499389648436,&quot;left&quot;:-53.8,&quot;top&quot;:201.2,&quot;width&quot;:449.60000610351597}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775.0875590551183,&quot;left&quot;:26.5,&quot;top&quot;:53.6,&quot;width&quot;:753.7}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775.0875590551183,&quot;left&quot;:26.5,&quot;top&quot;:53.6,&quot;width&quot;:753.7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FILL_FORE_SCHEMECOLOR_INDEX_BRIGHTNESS" val="0"/>
  <p:tag name="KSO_WM_UNIT_FILL_FORE_SCHEMECOLOR_INDEX" val="6"/>
  <p:tag name="KSO_WM_UNIT_FILL_TYPE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diagram"/>
  <p:tag name="KSO_WM_TEMPLATE_INDEX" val="160805"/>
  <p:tag name="KSO_WM_TAG_VERSION" val="1.0"/>
  <p:tag name="KSO_WM_UNIT_TYPE" val="r_v"/>
  <p:tag name="KSO_WM_UNIT_INDEX" val="1_6"/>
  <p:tag name="KSO_WM_UNIT_ID" val="diagram160805_2*r_v*1_6"/>
  <p:tag name="KSO_WM_UNIT_CLEAR" val="1"/>
  <p:tag name="KSO_WM_UNIT_LAYERLEVEL" val="1_1"/>
  <p:tag name="KSO_WM_UNIT_DIAGRAM_CONTRAST_TITLE_CNT" val="6"/>
  <p:tag name="KSO_WM_UNIT_DIAGRAM_DIMENSION_TITLE_CNT" val="1"/>
  <p:tag name="KSO_WM_UNIT_VALUE" val="12"/>
  <p:tag name="KSO_WM_UNIT_HIGHLIGHT" val="0"/>
  <p:tag name="KSO_WM_UNIT_COMPATIBLE" val="0"/>
  <p:tag name="KSO_WM_UNIT_PRESET_TEXT_INDEX" val="3"/>
  <p:tag name="KSO_WM_UNIT_PRESET_TEXT_LEN" val="12"/>
  <p:tag name="KSO_WM_DIAGRAM_GROUP_CODE" val="r1-1"/>
  <p:tag name="KSO_WM_UNIT_LINE_FORE_SCHEMECOLOR_INDEX" val="5"/>
  <p:tag name="KSO_WM_UNIT_LINE_FILL_TYPE" val="2"/>
  <p:tag name="KSO_WM_UNIT_TEXT_FILL_FORE_SCHEMECOLOR_INDEX" val="5"/>
  <p:tag name="KSO_WM_UNIT_TEXT_FILL_TYPE" val="1"/>
  <p:tag name="KSO_WM_DIAGRAM_VIRTUALLY_FRAME" val="{&quot;height&quot;:775.0875590551183,&quot;left&quot;:26.5,&quot;top&quot;:53.6,&quot;width&quot;:753.7}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775.0875590551183,&quot;left&quot;:26.5,&quot;top&quot;:53.6,&quot;width&quot;:753.7}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775.0875590551183,&quot;left&quot;:26.5,&quot;top&quot;:53.6,&quot;width&quot;:753.7}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n_h_h_a"/>
  <p:tag name="KSO_WM_UNIT_INDEX" val="1_2_1_1"/>
  <p:tag name="KSO_WM_UNIT_ID" val="diagram20230957_1*n_h_h_a*1_2_1_1"/>
  <p:tag name="KSO_WM_TEMPLATE_CATEGORY" val="diagram"/>
  <p:tag name="KSO_WM_TEMPLATE_INDEX" val="20230957"/>
  <p:tag name="KSO_WM_UNIT_LAYERLEVEL" val="1_1_1_1"/>
  <p:tag name="KSO_WM_TAG_VERSION" val="3.0"/>
  <p:tag name="KSO_WM_DIAGRAM_GROUP_CODE" val="n1-1"/>
  <p:tag name="KSO_WM_DIAGRAM_MAX_ITEMCNT" val="6"/>
  <p:tag name="KSO_WM_DIAGRAM_MIN_ITEMCNT" val="2"/>
  <p:tag name="KSO_WM_DIAGRAM_VIRTUALLY_FRAME" val="{&quot;height&quot;:342.47499389648436,&quot;left&quot;:-53.8,&quot;top&quot;:201.2,&quot;width&quot;:449.6000061035159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TEXT_TYPE" val="1"/>
  <p:tag name="KSO_WM_UNIT_PRESET_TEXT" val="添加项标题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n_h_h_a"/>
  <p:tag name="KSO_WM_UNIT_INDEX" val="1_2_1_1"/>
  <p:tag name="KSO_WM_UNIT_ID" val="diagram20230957_1*n_h_h_a*1_2_1_1"/>
  <p:tag name="KSO_WM_TEMPLATE_CATEGORY" val="diagram"/>
  <p:tag name="KSO_WM_TEMPLATE_INDEX" val="20230957"/>
  <p:tag name="KSO_WM_UNIT_LAYERLEVEL" val="1_1_1_1"/>
  <p:tag name="KSO_WM_TAG_VERSION" val="3.0"/>
  <p:tag name="KSO_WM_DIAGRAM_GROUP_CODE" val="n1-1"/>
  <p:tag name="KSO_WM_DIAGRAM_MAX_ITEMCNT" val="6"/>
  <p:tag name="KSO_WM_DIAGRAM_MIN_ITEMCNT" val="2"/>
  <p:tag name="KSO_WM_DIAGRAM_VIRTUALLY_FRAME" val="{&quot;height&quot;:342.47499389648436,&quot;left&quot;:-53.8,&quot;top&quot;:201.2,&quot;width&quot;:449.6000061035159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TEXT_TYPE" val="1"/>
  <p:tag name="KSO_WM_UNIT_PRESET_TEXT" val="添加项标题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RICK" val="4"/>
  <p:tag name="KSO_WM_DIAGRAM_COLOR_TEXT_CAN_REMOVE" val="n"/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q_h_i"/>
  <p:tag name="KSO_WM_TEMPLATE_CATEGORY" val="diagram"/>
  <p:tag name="KSO_WM_TEMPLATE_INDEX" val="20231073"/>
  <p:tag name="KSO_WM_UNIT_LAYERLEVEL" val="1_1_1"/>
  <p:tag name="KSO_WM_TAG_VERSION" val="3.0"/>
  <p:tag name="KSO_WM_UNIT_SUBTYPE" val="d"/>
  <p:tag name="KSO_WM_DIAGRAM_MAX_ITEMCNT" val="6"/>
  <p:tag name="KSO_WM_DIAGRAM_MIN_ITEMCNT" val="2"/>
  <p:tag name="KSO_WM_DIAGRAM_VIRTUALLY_FRAME" val="{&quot;height&quot;:50,&quot;left&quot;:109.8,&quot;top&quot;:92.24999389648437,&quot;width&quot;:100}"/>
  <p:tag name="KSO_WM_DIAGRAM_COLOR_MATCH_VALUE" val="{&quot;shape&quot;:{&quot;fill&quot;:{&quot;gradient&quot;:[{&quot;brightness&quot;:0.4000000059604645,&quot;colorType&quot;:1,&quot;foreColorIndex&quot;:5,&quot;pos&quot;:0,&quot;transparency&quot;:0},{&quot;brightness&quot;:0,&quot;colorType&quot;:1,&quot;foreColorIndex&quot;:5,&quot;pos&quot;:0.949999988079071,&quot;transparency&quot;:0}],&quot;type&quot;:3},&quot;glow&quot;:{&quot;colorType&quot;:0},&quot;line&quot;:{&quot;type&quot;:0},&quot;shadow&quot;:{&quot;brightness&quot;:-0.25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ID" val="diagram20231073_1*q_h_i*2_1_1"/>
  <p:tag name="KSO_WM_UNIT_INDEX" val="2_1_1"/>
  <p:tag name="KSO_WM_DIAGRAM_GROUP_CODE" val="q1-1"/>
  <p:tag name="KSO_WM_UNIT_TEXT_FILL_TYPE" val="1"/>
  <p:tag name="KSO_WM_UNIT_FILL_TYPE" val="3"/>
  <p:tag name="KSO_WM_DIAGRAM_USE_COLOR_VALUE" val="{&quot;color_scheme&quot;:1,&quot;color_type&quot;:1,&quot;theme_color_indexes&quot;:[]}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RICK" val="4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q_h_i"/>
  <p:tag name="KSO_WM_TEMPLATE_CATEGORY" val="diagram"/>
  <p:tag name="KSO_WM_TEMPLATE_INDEX" val="20231073"/>
  <p:tag name="KSO_WM_UNIT_LAYERLEVEL" val="1_1_1"/>
  <p:tag name="KSO_WM_TAG_VERSION" val="3.0"/>
  <p:tag name="KSO_WM_DIAGRAM_MAX_ITEMCNT" val="6"/>
  <p:tag name="KSO_WM_DIAGRAM_MIN_ITEMCNT" val="2"/>
  <p:tag name="KSO_WM_DIAGRAM_VIRTUALLY_FRAME" val="{&quot;height&quot;:50,&quot;left&quot;:109.8,&quot;top&quot;:92.24999389648437,&quot;width&quot;:100}"/>
  <p:tag name="KSO_WM_DIAGRAM_COLOR_MATCH_VALUE" val="{&quot;shape&quot;:{&quot;fill&quot;:{&quot;gradient&quot;:[{&quot;brightness&quot;:0.4000000059604645,&quot;colorType&quot;:1,&quot;foreColorIndex&quot;:6,&quot;pos&quot;:0,&quot;transparency&quot;:0},{&quot;brightness&quot;:0,&quot;colorType&quot;:1,&quot;foreColorIndex&quot;:6,&quot;pos&quot;:0.949999988079071,&quot;transparency&quot;:0}],&quot;type&quot;:3},&quot;glow&quot;:{&quot;colorType&quot;:0},&quot;line&quot;:{&quot;type&quot;:0},&quot;shadow&quot;:{&quot;brightness&quot;:-0.25,&quot;colorType&quot;:1,&quot;foreColorIndex&quot;:6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ID" val="diagram20231073_1*q_h_i*2_2_1"/>
  <p:tag name="KSO_WM_UNIT_INDEX" val="2_2_1"/>
  <p:tag name="KSO_WM_DIAGRAM_GROUP_CODE" val="q1-1"/>
  <p:tag name="KSO_WM_UNIT_TEXT_FILL_TYPE" val="1"/>
  <p:tag name="KSO_WM_UNIT_FILL_TYPE" val="3"/>
  <p:tag name="KSO_WM_DIAGRAM_USE_COLOR_VALUE" val="{&quot;color_scheme&quot;:1,&quot;color_type&quot;:1,&quot;theme_color_indexes&quot;:[]}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775.0875590551183,&quot;left&quot;:26.5,&quot;top&quot;:53.6,&quot;width&quot;:753.7}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775.0875590551183,&quot;left&quot;:26.5,&quot;top&quot;:53.6,&quot;width&quot;:753.7}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28016_5*l_h_i*1_2_1"/>
  <p:tag name="KSO_WM_TEMPLATE_CATEGORY" val="diagram"/>
  <p:tag name="KSO_WM_TEMPLATE_INDEX" val="20228016"/>
  <p:tag name="KSO_WM_UNIT_LAYERLEVEL" val="1_1_1"/>
  <p:tag name="KSO_WM_TAG_VERSION" val="1.0"/>
  <p:tag name="KSO_WM_DIAGRAM_VIRTUALLY_FRAME" val="{&quot;height&quot;:775.0875590551183,&quot;left&quot;:26.5,&quot;top&quot;:53.6,&quot;width&quot;:753.7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FILL_FORE_SCHEMECOLOR_INDEX_BRIGHTNESS" val="0"/>
  <p:tag name="KSO_WM_UNIT_FILL_FORE_SCHEMECOLOR_INDEX" val="7"/>
  <p:tag name="KSO_WM_UNIT_FILL_TYPE" val="1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775.0875590551183,&quot;left&quot;:26.5,&quot;top&quot;:53.6,&quot;width&quot;:753.7}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28016_5*l_h_i*1_2_1"/>
  <p:tag name="KSO_WM_TEMPLATE_CATEGORY" val="diagram"/>
  <p:tag name="KSO_WM_TEMPLATE_INDEX" val="20228016"/>
  <p:tag name="KSO_WM_UNIT_LAYERLEVEL" val="1_1_1"/>
  <p:tag name="KSO_WM_TAG_VERSION" val="1.0"/>
  <p:tag name="KSO_WM_DIAGRAM_VIRTUALLY_FRAME" val="{&quot;height&quot;:775.0875590551183,&quot;left&quot;:26.5,&quot;top&quot;:53.6,&quot;width&quot;:753.7}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5_1"/>
  <p:tag name="KSO_WM_UNIT_ID" val="diagram20228016_5*l_h_i*1_5_1"/>
  <p:tag name="KSO_WM_TEMPLATE_CATEGORY" val="diagram"/>
  <p:tag name="KSO_WM_TEMPLATE_INDEX" val="20228016"/>
  <p:tag name="KSO_WM_UNIT_LAYERLEVEL" val="1_1_1"/>
  <p:tag name="KSO_WM_TAG_VERSION" val="1.0"/>
  <p:tag name="KSO_WM_DIAGRAM_VIRTUALLY_FRAME" val="{&quot;height&quot;:775.0875590551183,&quot;left&quot;:26.5,&quot;top&quot;:53.6,&quot;width&quot;:753.7}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775.0875590551183,&quot;left&quot;:26.5,&quot;top&quot;:53.6,&quot;width&quot;:753.7}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DIAGRAM_VIRTUALLY_FRAME" val="{&quot;height&quot;:775.0875590551183,&quot;left&quot;:26.5,&quot;top&quot;:53.6,&quot;width&quot;:753.7}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i"/>
  <p:tag name="KSO_WM_UNIT_INDEX" val="1_1_4"/>
  <p:tag name="KSO_WM_UNIT_ID" val="diagram20230957_1*n_h_i*1_1_4"/>
  <p:tag name="KSO_WM_TEMPLATE_CATEGORY" val="diagram"/>
  <p:tag name="KSO_WM_TEMPLATE_INDEX" val="20230957"/>
  <p:tag name="KSO_WM_UNIT_LAYERLEVEL" val="1_1_1"/>
  <p:tag name="KSO_WM_TAG_VERSION" val="3.0"/>
  <p:tag name="KSO_WM_DIAGRAM_MAX_ITEMCNT" val="6"/>
  <p:tag name="KSO_WM_DIAGRAM_MIN_ITEMCNT" val="2"/>
  <p:tag name="KSO_WM_DIAGRAM_VIRTUALLY_FRAME" val="{&quot;height&quot;:342.47499389648436,&quot;left&quot;:-53.8,&quot;top&quot;:201.2,&quot;width&quot;:449.60000610351597}"/>
  <p:tag name="KSO_WM_DIAGRAM_COLOR_MATCH_VALUE" val="{&quot;shape&quot;:{&quot;fill&quot;:{&quot;gradient&quot;:[{&quot;brightness&quot;:0.800000011920929,&quot;colorType&quot;:1,&quot;foreColorIndex&quot;:5,&quot;pos&quot;:0,&quot;transparency&quot;:1},{&quot;brightness&quot;:0.6000000238418579,&quot;colorType&quot;:1,&quot;foreColorIndex&quot;:5,&quot;pos&quot;:1,&quot;transparency&quot;:0.6499999761581421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FILL_TYPE" val="3"/>
  <p:tag name="KSO_WM_DIAGRAM_USE_COLOR_VALUE" val="{&quot;color_scheme&quot;:1,&quot;color_type&quot;:1,&quot;theme_color_indexes&quot;:[5,6,5,6,5,6]}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i"/>
  <p:tag name="KSO_WM_UNIT_INDEX" val="1_1_2"/>
  <p:tag name="KSO_WM_UNIT_ID" val="diagram20230957_1*n_h_i*1_1_2"/>
  <p:tag name="KSO_WM_TEMPLATE_CATEGORY" val="diagram"/>
  <p:tag name="KSO_WM_TEMPLATE_INDEX" val="20230957"/>
  <p:tag name="KSO_WM_UNIT_LAYERLEVEL" val="1_1_1"/>
  <p:tag name="KSO_WM_TAG_VERSION" val="3.0"/>
  <p:tag name="KSO_WM_DIAGRAM_MAX_ITEMCNT" val="6"/>
  <p:tag name="KSO_WM_DIAGRAM_MIN_ITEMCNT" val="2"/>
  <p:tag name="KSO_WM_DIAGRAM_VIRTUALLY_FRAME" val="{&quot;height&quot;:342.47499389648436,&quot;left&quot;:-53.8,&quot;top&quot;:201.2,&quot;width&quot;:449.60000610351597}"/>
  <p:tag name="KSO_WM_DIAGRAM_COLOR_MATCH_VALUE" val="{&quot;shape&quot;:{&quot;fill&quot;:{&quot;solid&quot;:{&quot;brightness&quot;:0.800000011920929,&quot;colorType&quot;:1,&quot;foreColorIndex&quot;:5,&quot;transparency&quot;:0.4000000059604645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FILL_TYPE" val="1"/>
  <p:tag name="KSO_WM_UNIT_FILL_FORE_SCHEMECOLOR_INDEX" val="5"/>
  <p:tag name="KSO_WM_UNIT_FILL_FORE_SCHEMECOLOR_INDEX_BRIGHTNESS" val="0.8"/>
  <p:tag name="KSO_WM_DIAGRAM_USE_COLOR_VALUE" val="{&quot;color_scheme&quot;:1,&quot;color_type&quot;:1,&quot;theme_color_indexes&quot;:[5,6,5,6,5,6]}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i"/>
  <p:tag name="KSO_WM_UNIT_INDEX" val="1_1_1"/>
  <p:tag name="KSO_WM_UNIT_ID" val="diagram20230957_1*n_h_i*1_1_1"/>
  <p:tag name="KSO_WM_TEMPLATE_CATEGORY" val="diagram"/>
  <p:tag name="KSO_WM_TEMPLATE_INDEX" val="20230957"/>
  <p:tag name="KSO_WM_UNIT_LAYERLEVEL" val="1_1_1"/>
  <p:tag name="KSO_WM_TAG_VERSION" val="3.0"/>
  <p:tag name="KSO_WM_DIAGRAM_MAX_ITEMCNT" val="6"/>
  <p:tag name="KSO_WM_DIAGRAM_MIN_ITEMCNT" val="2"/>
  <p:tag name="KSO_WM_DIAGRAM_VIRTUALLY_FRAME" val="{&quot;height&quot;:342.47499389648436,&quot;left&quot;:-53.8,&quot;top&quot;:201.2,&quot;width&quot;:449.60000610351597}"/>
  <p:tag name="KSO_WM_DIAGRAM_COLOR_MATCH_VALUE" val="{&quot;shape&quot;:{&quot;fill&quot;:{&quot;gradient&quot;:[{&quot;brightness&quot;:0,&quot;colorType&quot;:1,&quot;foreColorIndex&quot;:5,&quot;pos&quot;:1,&quot;transparency&quot;:0},{&quot;brightness&quot;:0.20000000298023224,&quot;colorType&quot;:1,&quot;foreColorIndex&quot;:5,&quot;pos&quot;:0.5,&quot;transparency&quot;:0},{&quot;brightness&quot;:0.4000000059604645,&quot;colorType&quot;:1,&quot;foreColorIndex&quot;:5,&quot;pos&quot;:0,&quot;transparency&quot;:0}],&quot;type&quot;:3},&quot;glow&quot;:{&quot;colorType&quot;:0},&quot;line&quot;:{&quot;type&quot;:0},&quot;shadow&quot;:{&quot;brightness&quot;:-0.25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FILL_TYPE" val="3"/>
  <p:tag name="KSO_WM_DIAGRAM_USE_COLOR_VALUE" val="{&quot;color_scheme&quot;:1,&quot;color_type&quot;:1,&quot;theme_color_indexes&quot;:[5,6,5,6,5,6]}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i"/>
  <p:tag name="KSO_WM_UNIT_INDEX" val="1_1_3"/>
  <p:tag name="KSO_WM_UNIT_ID" val="diagram20230957_1*n_h_i*1_1_3"/>
  <p:tag name="KSO_WM_TEMPLATE_CATEGORY" val="diagram"/>
  <p:tag name="KSO_WM_TEMPLATE_INDEX" val="20230957"/>
  <p:tag name="KSO_WM_UNIT_LAYERLEVEL" val="1_1_1"/>
  <p:tag name="KSO_WM_TAG_VERSION" val="3.0"/>
  <p:tag name="KSO_WM_DIAGRAM_MAX_ITEMCNT" val="6"/>
  <p:tag name="KSO_WM_DIAGRAM_MIN_ITEMCNT" val="2"/>
  <p:tag name="KSO_WM_DIAGRAM_VIRTUALLY_FRAME" val="{&quot;height&quot;:342.47499389648436,&quot;left&quot;:-53.8,&quot;top&quot;:201.2,&quot;width&quot;:449.60000610351597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brightness&quot;:0,&quot;colorType&quot;:1,&quot;foreColorIndex&quot;:5,&quot;transparency&quot;:0.60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LINE_FORE_SCHEMECOLOR_INDEX" val="5"/>
  <p:tag name="KSO_WM_DIAGRAM_USE_COLOR_VALUE" val="{&quot;color_scheme&quot;:1,&quot;color_type&quot;:1,&quot;theme_color_indexes&quot;:[5,6,5,6,5,6]}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i"/>
  <p:tag name="KSO_WM_UNIT_INDEX" val="1_2_1_1"/>
  <p:tag name="KSO_WM_UNIT_ID" val="diagram20230957_1*n_h_h_i*1_2_1_1"/>
  <p:tag name="KSO_WM_TEMPLATE_CATEGORY" val="diagram"/>
  <p:tag name="KSO_WM_TEMPLATE_INDEX" val="20230957"/>
  <p:tag name="KSO_WM_UNIT_LAYERLEVEL" val="1_1_1_1"/>
  <p:tag name="KSO_WM_TAG_VERSION" val="3.0"/>
  <p:tag name="KSO_WM_DIAGRAM_MAX_ITEMCNT" val="6"/>
  <p:tag name="KSO_WM_DIAGRAM_MIN_ITEMCNT" val="2"/>
  <p:tag name="KSO_WM_DIAGRAM_VIRTUALLY_FRAME" val="{&quot;height&quot;:342.47499389648436,&quot;left&quot;:-53.8,&quot;top&quot;:201.2,&quot;width&quot;:449.60000610351597}"/>
  <p:tag name="KSO_WM_DIAGRAM_COLOR_MATCH_VALUE" val="{&quot;shape&quot;:{&quot;fill&quot;:{&quot;type&quot;:0},&quot;glow&quot;:{&quot;colorType&quot;:0},&quot;line&quot;:{&quot;gradient&quot;:[{&quot;brightness&quot;:0,&quot;colorType&quot;:1,&quot;foreColorIndex&quot;:5,&quot;pos&quot;:0,&quot;transparency&quot;:1},{&quot;brightness&quot;:0,&quot;colorType&quot;:1,&quot;foreColorIndex&quot;:5,&quot;pos&quot;:0.6000000238418579,&quot;transparency&quot;:0}],&quot;type&quot;:2},&quot;shadow&quot;:{&quot;brightness&quot;:-0.25,&quot;colorType&quot;:1,&quot;foreColorIndex&quot;:5,&quot;transparency&quot;:0.60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DIAGRAM_USE_COLOR_VALUE" val="{&quot;color_scheme&quot;:1,&quot;color_type&quot;:1,&quot;theme_color_indexes&quot;:[5,6,5,6,5,6]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FILL_FORE_SCHEMECOLOR_INDEX_BRIGHTNESS" val="0"/>
  <p:tag name="KSO_WM_UNIT_FILL_FORE_SCHEMECOLOR_INDEX" val="6"/>
  <p:tag name="KSO_WM_UNIT_FILL_TYPE" val="1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n_h_h_a"/>
  <p:tag name="KSO_WM_UNIT_INDEX" val="1_2_1_1"/>
  <p:tag name="KSO_WM_UNIT_ID" val="diagram20230957_1*n_h_h_a*1_2_1_1"/>
  <p:tag name="KSO_WM_TEMPLATE_CATEGORY" val="diagram"/>
  <p:tag name="KSO_WM_TEMPLATE_INDEX" val="20230957"/>
  <p:tag name="KSO_WM_UNIT_LAYERLEVEL" val="1_1_1_1"/>
  <p:tag name="KSO_WM_TAG_VERSION" val="3.0"/>
  <p:tag name="KSO_WM_DIAGRAM_GROUP_CODE" val="n1-1"/>
  <p:tag name="KSO_WM_DIAGRAM_MAX_ITEMCNT" val="6"/>
  <p:tag name="KSO_WM_DIAGRAM_MIN_ITEMCNT" val="2"/>
  <p:tag name="KSO_WM_DIAGRAM_VIRTUALLY_FRAME" val="{&quot;height&quot;:342.47499389648436,&quot;left&quot;:-53.8,&quot;top&quot;:201.2,&quot;width&quot;:449.6000061035159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TEXT_TYPE" val="1"/>
  <p:tag name="KSO_WM_UNIT_PRESET_TEXT" val="添加项标题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n_h_h_a"/>
  <p:tag name="KSO_WM_UNIT_INDEX" val="1_2_2_1"/>
  <p:tag name="KSO_WM_UNIT_ID" val="diagram20230957_1*n_h_h_a*1_2_2_1"/>
  <p:tag name="KSO_WM_TEMPLATE_CATEGORY" val="diagram"/>
  <p:tag name="KSO_WM_TEMPLATE_INDEX" val="20230957"/>
  <p:tag name="KSO_WM_UNIT_LAYERLEVEL" val="1_1_1_1"/>
  <p:tag name="KSO_WM_TAG_VERSION" val="3.0"/>
  <p:tag name="KSO_WM_DIAGRAM_GROUP_CODE" val="n1-1"/>
  <p:tag name="KSO_WM_DIAGRAM_MAX_ITEMCNT" val="6"/>
  <p:tag name="KSO_WM_DIAGRAM_MIN_ITEMCNT" val="2"/>
  <p:tag name="KSO_WM_DIAGRAM_VIRTUALLY_FRAME" val="{&quot;height&quot;:342.47499389648436,&quot;left&quot;:-53.8,&quot;top&quot;:201.2,&quot;width&quot;:449.6000061035159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TEXT_TYPE" val="1"/>
  <p:tag name="KSO_WM_UNIT_PRESET_TEXT" val="添加项标题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i"/>
  <p:tag name="KSO_WM_UNIT_INDEX" val="1_2_1_2"/>
  <p:tag name="KSO_WM_UNIT_ID" val="diagram20230957_1*n_h_h_i*1_2_1_2"/>
  <p:tag name="KSO_WM_TEMPLATE_CATEGORY" val="diagram"/>
  <p:tag name="KSO_WM_TEMPLATE_INDEX" val="20230957"/>
  <p:tag name="KSO_WM_UNIT_LAYERLEVEL" val="1_1_1_1"/>
  <p:tag name="KSO_WM_TAG_VERSION" val="3.0"/>
  <p:tag name="KSO_WM_DIAGRAM_MAX_ITEMCNT" val="6"/>
  <p:tag name="KSO_WM_DIAGRAM_MIN_ITEMCNT" val="2"/>
  <p:tag name="KSO_WM_DIAGRAM_VIRTUALLY_FRAME" val="{&quot;height&quot;:342.47499389648436,&quot;left&quot;:-53.8,&quot;top&quot;:201.2,&quot;width&quot;:449.60000610351597}"/>
  <p:tag name="KSO_WM_DIAGRAM_COLOR_MATCH_VALUE" val="{&quot;shape&quot;:{&quot;fill&quot;:{&quot;gradient&quot;:[{&quot;brightness&quot;:0.20000000298023224,&quot;colorType&quot;:1,&quot;foreColorIndex&quot;:5,&quot;pos&quot;:0.5,&quot;transparency&quot;:0},{&quot;brightness&quot;:0,&quot;colorType&quot;:1,&quot;foreColorIndex&quot;:5,&quot;pos&quot;:1,&quot;transparency&quot;:0},{&quot;brightness&quot;:0.4000000059604645,&quot;colorType&quot;:1,&quot;foreColorIndex&quot;:5,&quot;pos&quot;:0,&quot;transparency&quot;:0}],&quot;type&quot;:3},&quot;glow&quot;:{&quot;colorType&quot;:0},&quot;line&quot;:{&quot;type&quot;:0},&quot;shadow&quot;:{&quot;brightness&quot;:-0.25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FILL_TYPE" val="3"/>
  <p:tag name="KSO_WM_DIAGRAM_USE_COLOR_VALUE" val="{&quot;color_scheme&quot;:1,&quot;color_type&quot;:1,&quot;theme_color_indexes&quot;:[5,6,5,6,5,6]}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i"/>
  <p:tag name="KSO_WM_UNIT_INDEX" val="1_2_2_2"/>
  <p:tag name="KSO_WM_UNIT_ID" val="diagram20230957_1*n_h_h_i*1_2_2_2"/>
  <p:tag name="KSO_WM_TEMPLATE_CATEGORY" val="diagram"/>
  <p:tag name="KSO_WM_TEMPLATE_INDEX" val="20230957"/>
  <p:tag name="KSO_WM_UNIT_LAYERLEVEL" val="1_1_1_1"/>
  <p:tag name="KSO_WM_TAG_VERSION" val="3.0"/>
  <p:tag name="KSO_WM_DIAGRAM_MAX_ITEMCNT" val="6"/>
  <p:tag name="KSO_WM_DIAGRAM_MIN_ITEMCNT" val="2"/>
  <p:tag name="KSO_WM_DIAGRAM_VIRTUALLY_FRAME" val="{&quot;height&quot;:342.47499389648436,&quot;left&quot;:-53.8,&quot;top&quot;:201.2,&quot;width&quot;:449.60000610351597}"/>
  <p:tag name="KSO_WM_DIAGRAM_COLOR_MATCH_VALUE" val="{&quot;shape&quot;:{&quot;fill&quot;:{&quot;gradient&quot;:[{&quot;brightness&quot;:0.20000000298023224,&quot;colorType&quot;:1,&quot;foreColorIndex&quot;:5,&quot;pos&quot;:0.5,&quot;transparency&quot;:0},{&quot;brightness&quot;:0,&quot;colorType&quot;:1,&quot;foreColorIndex&quot;:5,&quot;pos&quot;:1,&quot;transparency&quot;:0},{&quot;brightness&quot;:0.4000000059604645,&quot;colorType&quot;:1,&quot;foreColorIndex&quot;:5,&quot;pos&quot;:0,&quot;transparency&quot;:0}],&quot;type&quot;:3},&quot;glow&quot;:{&quot;colorType&quot;:0},&quot;line&quot;:{&quot;type&quot;:0},&quot;shadow&quot;:{&quot;brightness&quot;:-0.25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FILL_TYPE" val="3"/>
  <p:tag name="KSO_WM_DIAGRAM_USE_COLOR_VALUE" val="{&quot;color_scheme&quot;:1,&quot;color_type&quot;:1,&quot;theme_color_indexes&quot;:[5,6,5,6,5,6]}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i"/>
  <p:tag name="KSO_WM_UNIT_INDEX" val="1_2_2_1"/>
  <p:tag name="KSO_WM_UNIT_ID" val="diagram20230957_1*n_h_h_i*1_2_2_1"/>
  <p:tag name="KSO_WM_TEMPLATE_CATEGORY" val="diagram"/>
  <p:tag name="KSO_WM_TEMPLATE_INDEX" val="20230957"/>
  <p:tag name="KSO_WM_UNIT_LAYERLEVEL" val="1_1_1_1"/>
  <p:tag name="KSO_WM_TAG_VERSION" val="3.0"/>
  <p:tag name="KSO_WM_DIAGRAM_MAX_ITEMCNT" val="6"/>
  <p:tag name="KSO_WM_DIAGRAM_MIN_ITEMCNT" val="2"/>
  <p:tag name="KSO_WM_DIAGRAM_VIRTUALLY_FRAME" val="{&quot;height&quot;:342.47499389648436,&quot;left&quot;:-53.8,&quot;top&quot;:201.2,&quot;width&quot;:449.60000610351597}"/>
  <p:tag name="KSO_WM_DIAGRAM_COLOR_MATCH_VALUE" val="{&quot;shape&quot;:{&quot;fill&quot;:{&quot;type&quot;:0},&quot;glow&quot;:{&quot;colorType&quot;:0},&quot;line&quot;:{&quot;gradient&quot;:[{&quot;brightness&quot;:0,&quot;colorType&quot;:1,&quot;foreColorIndex&quot;:5,&quot;pos&quot;:0,&quot;transparency&quot;:1},{&quot;brightness&quot;:0,&quot;colorType&quot;:1,&quot;foreColorIndex&quot;:5,&quot;pos&quot;:0.6000000238418579,&quot;transparency&quot;:0}],&quot;type&quot;:2},&quot;shadow&quot;:{&quot;brightness&quot;:-0.25,&quot;colorType&quot;:1,&quot;foreColorIndex&quot;:5,&quot;transparency&quot;:0.60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DIAGRAM_USE_COLOR_VALUE" val="{&quot;color_scheme&quot;:1,&quot;color_type&quot;:1,&quot;theme_color_indexes&quot;:[5,6,5,6,5,6]}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n_h_a"/>
  <p:tag name="KSO_WM_UNIT_INDEX" val="1_1_1"/>
  <p:tag name="KSO_WM_UNIT_ID" val="diagram20230957_1*n_h_a*1_1_1"/>
  <p:tag name="KSO_WM_TEMPLATE_CATEGORY" val="diagram"/>
  <p:tag name="KSO_WM_TEMPLATE_INDEX" val="20230957"/>
  <p:tag name="KSO_WM_UNIT_LAYERLEVEL" val="1_1_1"/>
  <p:tag name="KSO_WM_TAG_VERSION" val="3.0"/>
  <p:tag name="KSO_WM_DIAGRAM_GROUP_CODE" val="n1-1"/>
  <p:tag name="KSO_WM_DIAGRAM_MAX_ITEMCNT" val="6"/>
  <p:tag name="KSO_WM_DIAGRAM_MIN_ITEMCNT" val="2"/>
  <p:tag name="KSO_WM_DIAGRAM_VIRTUALLY_FRAME" val="{&quot;height&quot;:342.47499389648436,&quot;left&quot;:-53.8,&quot;top&quot;:201.2,&quot;width&quot;:449.6000061035159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TEXT_TYPE" val="1"/>
  <p:tag name="KSO_WM_UNIT_PRESET_TEXT" val="添加标题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69.7,&quot;left&quot;:83.2,&quot;top&quot;:180.55,&quot;width&quot;:507.65}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502.55,&quot;left&quot;:42.3,&quot;top&quot;:21.55,&quot;width&quot;:865.95}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502.55,&quot;left&quot;:42.3,&quot;top&quot;:21.55,&quot;width&quot;:865.95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FILL_FORE_SCHEMECOLOR_INDEX_BRIGHTNESS" val="0"/>
  <p:tag name="KSO_WM_UNIT_FILL_FORE_SCHEMECOLOR_INDEX" val="7"/>
  <p:tag name="KSO_WM_UNIT_FILL_TYPE" val="1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69.7,&quot;left&quot;:83.2,&quot;top&quot;:180.55,&quot;width&quot;:507.65}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69.7,&quot;left&quot;:83.2,&quot;top&quot;:180.55,&quot;width&quot;:507.65}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3352</Words>
  <Application>Microsoft Office PowerPoint</Application>
  <PresentationFormat>Widescreen</PresentationFormat>
  <Paragraphs>434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WPS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诸葛梦明</dc:creator>
  <cp:lastModifiedBy>S Cheng</cp:lastModifiedBy>
  <cp:revision>161</cp:revision>
  <dcterms:created xsi:type="dcterms:W3CDTF">2023-08-09T12:44:00Z</dcterms:created>
  <dcterms:modified xsi:type="dcterms:W3CDTF">2026-06-29T01:51:19Z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2052-12.1.0.26895</vt:lpwstr>
  </property>
  <property fmtid="{D5CDD505-2E9C-101B-9397-08002B2CF9AE}" pid="3" name="ICV">
    <vt:lpwstr>574A806A6FDF4F2DB1A5F4CC20990AC6_13</vt:lpwstr>
  </property>
</Properties>
</file>